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svg" ContentType="image/svg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p15="http://schemas.microsoft.com/office/powerpoint/2012/main" xmlns:r="http://schemas.openxmlformats.org/officeDocument/2006/relationships" xmlns:a="http://schemas.openxmlformats.org/drawingml/2006/main" xmlns:mc="http://schemas.openxmlformats.org/markup-compatibility/2006" firstSlideNum="1" mc:Ignorable="p15">
  <p:sldMasterIdLst>
    <p:sldMasterId id="2147483648" r:id="rId0"/>
  </p:sldMasterIdLst>
  <p:notesMasterIdLst>
    <p:notesMasterId r:id="rId8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 userDrawn="1">
          <p15:clr>
            <a:srgbClr val="A4A3A4"/>
          </p15:clr>
        </p15:guide>
        <p15:guide id="2" pos="7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p="http://schemas.openxmlformats.org/presentationml/2006/main" xmlns:a="http://schemas.openxmlformats.org/drawingml/2006/main">
  <p:showPr showNarration="1">
    <p:present/>
    <p:sldAll/>
    <p:penClr>
      <a:prstClr val="red"/>
    </p:penClr>
    <p:extLst>
      <p:ext uri="{EC167BDD-8182-4AB7-AECC-EB403E3ABB37}"/>
      <p:ext uri="{2FDB2607-1784-4EEB-B798-7EB5836EED8A}"/>
    </p:extLst>
  </p:showPr>
  <p:clrMru>
    <a:srgbClr val="333333"/>
    <a:srgbClr val="FFFFFF"/>
  </p:clrMru>
  <p:extLst>
    <p:ext uri="{E76CE94A-603C-4142-B9EB-6D1370010A27}"/>
    <p:ext uri="{D31A062A-798A-4329-ABDD-BBA856620510}"/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a="http://schemas.openxmlformats.org/drawingml/2006/main">
  <p:normalViewPr>
    <p:restoredLeft sz="17409" autoAdjust="0"/>
    <p:restoredTop sz="94625" autoAdjust="0"/>
  </p:normalViewPr>
  <p:slideViewPr>
    <p:cSldViewPr snapToGrid="0" showGuides="1">
      <p:cViewPr varScale="1">
        <p:scale>
          <a:sx n="119" d="100"/>
          <a:sy n="119" d="100"/>
        </p:scale>
        <p:origin x="132" y="162"/>
      </p:cViewPr>
      <p:guideLst>
        <p:guide orient="horz" pos="2160"/>
        <p:guide pos="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2" Type="http://schemas.openxmlformats.org/officeDocument/2006/relationships/slide" Target="slides/slide2.xml" /><Relationship Id="rId10" Type="http://schemas.openxmlformats.org/officeDocument/2006/relationships/tableStyles" Target="tableStyles.xml" /><Relationship Id="rId3" Type="http://schemas.openxmlformats.org/officeDocument/2006/relationships/slide" Target="slides/slide3.xml" /><Relationship Id="rId11" Type="http://schemas.openxmlformats.org/officeDocument/2006/relationships/viewProps" Target="viewProps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/>
            <a:fld id="{725CE624-3660-4035-AB45-CE49DDC2C65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/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/>
            <a:fld id="{39A5F825-9C29-43CC-BB96-80A60E9689F0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1.jpeg" /></Relationships>
</file>

<file path=ppt/slideLayouts/_rels/slideLayout3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1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r="http://schemas.openxmlformats.org/officeDocument/2006/relationships" xmlns:a="http://schemas.openxmlformats.org/drawingml/2006/main" showMasterSp="0">
  <p:cSld name="目录"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24"/>
          <p:cNvSpPr/>
          <p:nvPr userDrawn="1"/>
        </p:nvSpPr>
        <p:spPr>
          <a:xfrm>
            <a:off x="0" y="0"/>
            <a:ext cx="5459657" cy="6858001"/>
          </a:xfrm>
          <a:custGeom>
            <a:avLst/>
            <a:gdLst>
              <a:gd name="connsiteX0" fmla="*/ 0 w 5459657"/>
              <a:gd name="connsiteY0" fmla="*/ 0 h 6858001"/>
              <a:gd name="connsiteX1" fmla="*/ 694817 w 5459657"/>
              <a:gd name="connsiteY1" fmla="*/ 0 h 6858001"/>
              <a:gd name="connsiteX2" fmla="*/ 2472691 w 5459657"/>
              <a:gd name="connsiteY2" fmla="*/ 0 h 6858001"/>
              <a:gd name="connsiteX3" fmla="*/ 3167508 w 5459657"/>
              <a:gd name="connsiteY3" fmla="*/ 0 h 6858001"/>
              <a:gd name="connsiteX4" fmla="*/ 5459657 w 5459657"/>
              <a:gd name="connsiteY4" fmla="*/ 6858001 h 6858001"/>
              <a:gd name="connsiteX5" fmla="*/ 5230068 w 5459657"/>
              <a:gd name="connsiteY5" fmla="*/ 6858001 h 6858001"/>
              <a:gd name="connsiteX6" fmla="*/ 4764840 w 5459657"/>
              <a:gd name="connsiteY6" fmla="*/ 6858001 h 6858001"/>
              <a:gd name="connsiteX7" fmla="*/ 4535251 w 5459657"/>
              <a:gd name="connsiteY7" fmla="*/ 6858001 h 6858001"/>
              <a:gd name="connsiteX8" fmla="*/ 1247185 w 5459657"/>
              <a:gd name="connsiteY8" fmla="*/ 6858001 h 6858001"/>
              <a:gd name="connsiteX9" fmla="*/ 694817 w 5459657"/>
              <a:gd name="connsiteY9" fmla="*/ 6858001 h 6858001"/>
              <a:gd name="connsiteX10" fmla="*/ 552368 w 5459657"/>
              <a:gd name="connsiteY10" fmla="*/ 6858001 h 6858001"/>
              <a:gd name="connsiteX11" fmla="*/ 0 w 5459657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59657" h="6858001">
                <a:moveTo>
                  <a:pt x="0" y="0"/>
                </a:moveTo>
                <a:lnTo>
                  <a:pt x="694817" y="0"/>
                </a:lnTo>
                <a:lnTo>
                  <a:pt x="2472691" y="0"/>
                </a:lnTo>
                <a:lnTo>
                  <a:pt x="3167508" y="0"/>
                </a:lnTo>
                <a:lnTo>
                  <a:pt x="5459657" y="6858001"/>
                </a:lnTo>
                <a:lnTo>
                  <a:pt x="5230068" y="6858001"/>
                </a:lnTo>
                <a:lnTo>
                  <a:pt x="4764840" y="6858001"/>
                </a:lnTo>
                <a:lnTo>
                  <a:pt x="4535251" y="6858001"/>
                </a:lnTo>
                <a:lnTo>
                  <a:pt x="1247185" y="6858001"/>
                </a:lnTo>
                <a:lnTo>
                  <a:pt x="694817" y="6858001"/>
                </a:lnTo>
                <a:lnTo>
                  <a:pt x="552368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4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</p:spPr>
      </p:pic>
      <p:sp>
        <p:nvSpPr>
          <p:cNvPr id="11" name="任意多边形: 形状 21"/>
          <p:cNvSpPr/>
          <p:nvPr userDrawn="1"/>
        </p:nvSpPr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96330">
                <a:schemeClr val="accent1">
                  <a:lumMod val="75000"/>
                </a:schemeClr>
              </a:gs>
              <a:gs pos="51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title" hasCustomPrompt="1"/>
          </p:nvPr>
        </p:nvSpPr>
        <p:spPr>
          <a:xfrm>
            <a:off x="426963" y="4395769"/>
            <a:ext cx="2743200" cy="1081088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pPr/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6" name="任意多边形: 形状 27"/>
          <p:cNvSpPr/>
          <p:nvPr userDrawn="1"/>
        </p:nvSpPr>
        <p:spPr>
          <a:xfrm flipV="1">
            <a:off x="10948378" y="0"/>
            <a:ext cx="1243623" cy="3720867"/>
          </a:xfrm>
          <a:custGeom>
            <a:avLst/>
            <a:gdLst>
              <a:gd name="connsiteX0" fmla="*/ 0 w 1243623"/>
              <a:gd name="connsiteY0" fmla="*/ 3720867 h 3720867"/>
              <a:gd name="connsiteX1" fmla="*/ 1243623 w 1243623"/>
              <a:gd name="connsiteY1" fmla="*/ 3720867 h 3720867"/>
              <a:gd name="connsiteX2" fmla="*/ 1243623 w 1243623"/>
              <a:gd name="connsiteY2" fmla="*/ 0 h 372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3623" h="3720867">
                <a:moveTo>
                  <a:pt x="0" y="3720867"/>
                </a:moveTo>
                <a:lnTo>
                  <a:pt x="1243623" y="3720867"/>
                </a:lnTo>
                <a:lnTo>
                  <a:pt x="124362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type="twoObj">
  <p:cSld name="两栏内容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7" name="内容占位符 2"/>
          <p:cNvSpPr>
            <a:spLocks noGrp="1"/>
          </p:cNvSpPr>
          <p:nvPr>
            <p:ph sz="half" idx="1"/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8" name="内容占位符 3"/>
          <p:cNvSpPr>
            <a:spLocks noGrp="1"/>
          </p:cNvSpPr>
          <p:nvPr>
            <p:ph sz="half" idx="2"/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9" name="日期占位符 4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type="twoTxTwoObj">
  <p:cSld name="比较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标题 1"/>
          <p:cNvSpPr>
            <a:spLocks noGrp="1"/>
          </p:cNvSpPr>
          <p:nvPr>
            <p:ph type="title"/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4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5" name="内容占位符 3"/>
          <p:cNvSpPr>
            <a:spLocks noGrp="1"/>
          </p:cNvSpPr>
          <p:nvPr>
            <p:ph sz="half" idx="2"/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6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7" name="内容占位符 5"/>
          <p:cNvSpPr>
            <a:spLocks noGrp="1"/>
          </p:cNvSpPr>
          <p:nvPr>
            <p:ph sz="quarter" idx="4"/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8" name="日期占位符 6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6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type="titleOnly">
  <p:cSld name="仅标题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标题 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3" name="日期占位符 2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6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type="blank">
  <p:cSld name="空白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日期占位符 1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 dirty="0"/>
          </a:p>
        </p:txBody>
      </p:sp>
      <p:sp>
        <p:nvSpPr>
          <p:cNvPr id="6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6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>
  <p:cSld name="仅内容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内容占位符 1"/>
          <p:cNvSpPr>
            <a:spLocks noGrp="1"/>
          </p:cNvSpPr>
          <p:nvPr>
            <p:ph idx="1"/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2" name="日期占位符 2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7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>
  <p:cSld name="标题和副标题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标题 1"/>
          <p:cNvSpPr>
            <a:spLocks noGrp="1"/>
          </p:cNvSpPr>
          <p:nvPr>
            <p:ph type="title"/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pPr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7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8" name="日期占位符 3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7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8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showMasterSp="0">
  <p:cSld name="封面页_1_3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: 形状 24"/>
          <p:cNvSpPr/>
          <p:nvPr userDrawn="1"/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任意多边形: 形状 19"/>
          <p:cNvSpPr/>
          <p:nvPr userDrawn="1"/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任意多边形: 形状 11"/>
          <p:cNvSpPr/>
          <p:nvPr userDrawn="1"/>
        </p:nvSpPr>
        <p:spPr>
          <a:xfrm flipH="1">
            <a:off x="5452745" y="0"/>
            <a:ext cx="6739255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6" name="日期占位符 3"/>
          <p:cNvSpPr>
            <a:spLocks noGrp="1"/>
          </p:cNvSpPr>
          <p:nvPr>
            <p:ph type="dt" sz="half" idx="16385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7" name="页脚占位符 4"/>
          <p:cNvSpPr>
            <a:spLocks noGrp="1"/>
          </p:cNvSpPr>
          <p:nvPr>
            <p:ph type="ftr" sz="quarter" idx="16386"/>
          </p:nvPr>
        </p:nvSpPr>
        <p:spPr/>
        <p:txBody>
          <a:bodyPr>
            <a:normAutofit/>
          </a:bodyPr>
          <a:lstStyle/>
          <a:p>
            <a:pPr/>
            <a:endParaRPr lang="zh-CN" altLang="en-US" dirty="0"/>
          </a:p>
        </p:txBody>
      </p:sp>
      <p:sp>
        <p:nvSpPr>
          <p:cNvPr id="88" name="灯片编号占位符 5"/>
          <p:cNvSpPr>
            <a:spLocks noGrp="1"/>
          </p:cNvSpPr>
          <p:nvPr>
            <p:ph type="sldNum" sz="quarter" idx="16387"/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9" name="Text Placeholder 16"/>
          <p:cNvSpPr>
            <a:spLocks noGrp="1"/>
          </p:cNvSpPr>
          <p:nvPr>
            <p:ph type="body" idx="16389" hasCustomPrompt="1"/>
          </p:nvPr>
        </p:nvSpPr>
        <p:spPr>
          <a:xfrm>
            <a:off x="1016000" y="165100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90" name="标题 1"/>
          <p:cNvSpPr>
            <a:spLocks noGrp="1"/>
          </p:cNvSpPr>
          <p:nvPr>
            <p:ph type="ctrTitle" idx="16388" hasCustomPrompt="1"/>
          </p:nvPr>
        </p:nvSpPr>
        <p:spPr>
          <a:xfrm>
            <a:off x="1016000" y="2159000"/>
            <a:ext cx="6352646" cy="2540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1"/>
              </a:spcBef>
              <a:spcAft>
                <a:spcPct val="1"/>
              </a:spcAft>
              <a:buNone/>
              <a:defRPr sz="6000" b="1" spc="0"/>
            </a:lvl1pPr>
          </a:lstStyle>
          <a:p>
            <a:pPr/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91" name="署名占位符 10"/>
          <p:cNvSpPr>
            <a:spLocks noGrp="1"/>
          </p:cNvSpPr>
          <p:nvPr>
            <p:ph type="body" sz="quarter" idx="16390" hasCustomPrompt="1"/>
          </p:nvPr>
        </p:nvSpPr>
        <p:spPr>
          <a:xfrm>
            <a:off x="1016000" y="4749800"/>
            <a:ext cx="2540882" cy="5334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ct val="1"/>
              </a:spcBef>
              <a:spcAft>
                <a:spcPct val="1"/>
              </a:spcAft>
              <a:buNone/>
              <a:defRPr sz="200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showMasterSp="0">
  <p:cSld name="章节页_1_5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: 形状 38"/>
          <p:cNvSpPr/>
          <p:nvPr userDrawn="1"/>
        </p:nvSpPr>
        <p:spPr>
          <a:xfrm>
            <a:off x="11271318" y="6021388"/>
            <a:ext cx="920683" cy="836612"/>
          </a:xfrm>
          <a:custGeom>
            <a:avLst/>
            <a:gdLst>
              <a:gd name="connsiteX0" fmla="*/ 279621 w 920683"/>
              <a:gd name="connsiteY0" fmla="*/ 0 h 836612"/>
              <a:gd name="connsiteX1" fmla="*/ 920683 w 920683"/>
              <a:gd name="connsiteY1" fmla="*/ 0 h 836612"/>
              <a:gd name="connsiteX2" fmla="*/ 920683 w 920683"/>
              <a:gd name="connsiteY2" fmla="*/ 836612 h 836612"/>
              <a:gd name="connsiteX3" fmla="*/ 0 w 920683"/>
              <a:gd name="connsiteY3" fmla="*/ 836612 h 83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683" h="836612">
                <a:moveTo>
                  <a:pt x="279621" y="0"/>
                </a:moveTo>
                <a:lnTo>
                  <a:pt x="920683" y="0"/>
                </a:lnTo>
                <a:lnTo>
                  <a:pt x="920683" y="836612"/>
                </a:lnTo>
                <a:lnTo>
                  <a:pt x="0" y="83661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5" name="任意多边形: 形状 44"/>
          <p:cNvSpPr/>
          <p:nvPr userDrawn="1"/>
        </p:nvSpPr>
        <p:spPr>
          <a:xfrm>
            <a:off x="0" y="0"/>
            <a:ext cx="5761787" cy="6858000"/>
          </a:xfrm>
          <a:custGeom>
            <a:avLst/>
            <a:gdLst>
              <a:gd name="connsiteX0" fmla="*/ 0 w 5761787"/>
              <a:gd name="connsiteY0" fmla="*/ 0 h 6858000"/>
              <a:gd name="connsiteX1" fmla="*/ 261715 w 5761787"/>
              <a:gd name="connsiteY1" fmla="*/ 0 h 6858000"/>
              <a:gd name="connsiteX2" fmla="*/ 400565 w 5761787"/>
              <a:gd name="connsiteY2" fmla="*/ 0 h 6858000"/>
              <a:gd name="connsiteX3" fmla="*/ 662280 w 5761787"/>
              <a:gd name="connsiteY3" fmla="*/ 0 h 6858000"/>
              <a:gd name="connsiteX4" fmla="*/ 1215940 w 5761787"/>
              <a:gd name="connsiteY4" fmla="*/ 0 h 6858000"/>
              <a:gd name="connsiteX5" fmla="*/ 1477655 w 5761787"/>
              <a:gd name="connsiteY5" fmla="*/ 0 h 6858000"/>
              <a:gd name="connsiteX6" fmla="*/ 3178939 w 5761787"/>
              <a:gd name="connsiteY6" fmla="*/ 0 h 6858000"/>
              <a:gd name="connsiteX7" fmla="*/ 3440654 w 5761787"/>
              <a:gd name="connsiteY7" fmla="*/ 0 h 6858000"/>
              <a:gd name="connsiteX8" fmla="*/ 3994315 w 5761787"/>
              <a:gd name="connsiteY8" fmla="*/ 0 h 6858000"/>
              <a:gd name="connsiteX9" fmla="*/ 4256030 w 5761787"/>
              <a:gd name="connsiteY9" fmla="*/ 0 h 6858000"/>
              <a:gd name="connsiteX10" fmla="*/ 4684697 w 5761787"/>
              <a:gd name="connsiteY10" fmla="*/ 0 h 6858000"/>
              <a:gd name="connsiteX11" fmla="*/ 4946412 w 5761787"/>
              <a:gd name="connsiteY11" fmla="*/ 0 h 6858000"/>
              <a:gd name="connsiteX12" fmla="*/ 5500072 w 5761787"/>
              <a:gd name="connsiteY12" fmla="*/ 0 h 6858000"/>
              <a:gd name="connsiteX13" fmla="*/ 5761787 w 5761787"/>
              <a:gd name="connsiteY13" fmla="*/ 0 h 6858000"/>
              <a:gd name="connsiteX14" fmla="*/ 3498647 w 5761787"/>
              <a:gd name="connsiteY14" fmla="*/ 6858000 h 6858000"/>
              <a:gd name="connsiteX15" fmla="*/ 3236932 w 5761787"/>
              <a:gd name="connsiteY15" fmla="*/ 6858000 h 6858000"/>
              <a:gd name="connsiteX16" fmla="*/ 261715 w 5761787"/>
              <a:gd name="connsiteY16" fmla="*/ 6858000 h 6858000"/>
              <a:gd name="connsiteX17" fmla="*/ 0 w 5761787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61787" h="6858000">
                <a:moveTo>
                  <a:pt x="0" y="0"/>
                </a:moveTo>
                <a:lnTo>
                  <a:pt x="261715" y="0"/>
                </a:lnTo>
                <a:lnTo>
                  <a:pt x="400565" y="0"/>
                </a:lnTo>
                <a:lnTo>
                  <a:pt x="662280" y="0"/>
                </a:lnTo>
                <a:lnTo>
                  <a:pt x="1215940" y="0"/>
                </a:lnTo>
                <a:lnTo>
                  <a:pt x="1477655" y="0"/>
                </a:lnTo>
                <a:lnTo>
                  <a:pt x="3178939" y="0"/>
                </a:lnTo>
                <a:lnTo>
                  <a:pt x="3440654" y="0"/>
                </a:lnTo>
                <a:lnTo>
                  <a:pt x="3994315" y="0"/>
                </a:lnTo>
                <a:lnTo>
                  <a:pt x="4256030" y="0"/>
                </a:lnTo>
                <a:lnTo>
                  <a:pt x="4684697" y="0"/>
                </a:lnTo>
                <a:lnTo>
                  <a:pt x="4946412" y="0"/>
                </a:lnTo>
                <a:lnTo>
                  <a:pt x="5500072" y="0"/>
                </a:lnTo>
                <a:lnTo>
                  <a:pt x="5761787" y="0"/>
                </a:lnTo>
                <a:lnTo>
                  <a:pt x="3498647" y="6858000"/>
                </a:lnTo>
                <a:lnTo>
                  <a:pt x="3236932" y="6858000"/>
                </a:lnTo>
                <a:lnTo>
                  <a:pt x="26171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6" name="任意多边形: 形状 24"/>
          <p:cNvSpPr/>
          <p:nvPr userDrawn="1"/>
        </p:nvSpPr>
        <p:spPr>
          <a:xfrm>
            <a:off x="345952" y="0"/>
            <a:ext cx="4533900" cy="4616102"/>
          </a:xfrm>
          <a:custGeom>
            <a:avLst/>
            <a:gdLst>
              <a:gd name="connsiteX0" fmla="*/ 0 w 4895535"/>
              <a:gd name="connsiteY0" fmla="*/ 0 h 4984294"/>
              <a:gd name="connsiteX1" fmla="*/ 4895535 w 4895535"/>
              <a:gd name="connsiteY1" fmla="*/ 0 h 4984294"/>
              <a:gd name="connsiteX2" fmla="*/ 3229634 w 4895535"/>
              <a:gd name="connsiteY2" fmla="*/ 4984294 h 4984294"/>
              <a:gd name="connsiteX3" fmla="*/ 0 w 4895535"/>
              <a:gd name="connsiteY3" fmla="*/ 4984294 h 49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5535" h="4984294">
                <a:moveTo>
                  <a:pt x="0" y="0"/>
                </a:moveTo>
                <a:lnTo>
                  <a:pt x="4895535" y="0"/>
                </a:lnTo>
                <a:lnTo>
                  <a:pt x="3229634" y="4984294"/>
                </a:lnTo>
                <a:lnTo>
                  <a:pt x="0" y="4984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任意多边形: 形状 42"/>
          <p:cNvSpPr/>
          <p:nvPr userDrawn="1"/>
        </p:nvSpPr>
        <p:spPr>
          <a:xfrm>
            <a:off x="0" y="0"/>
            <a:ext cx="4037888" cy="6021387"/>
          </a:xfrm>
          <a:custGeom>
            <a:avLst/>
            <a:gdLst>
              <a:gd name="connsiteX0" fmla="*/ 0 w 4037888"/>
              <a:gd name="connsiteY0" fmla="*/ 0 h 6021387"/>
              <a:gd name="connsiteX1" fmla="*/ 250702 w 4037888"/>
              <a:gd name="connsiteY1" fmla="*/ 0 h 6021387"/>
              <a:gd name="connsiteX2" fmla="*/ 3662873 w 4037888"/>
              <a:gd name="connsiteY2" fmla="*/ 0 h 6021387"/>
              <a:gd name="connsiteX3" fmla="*/ 3787186 w 4037888"/>
              <a:gd name="connsiteY3" fmla="*/ 0 h 6021387"/>
              <a:gd name="connsiteX4" fmla="*/ 3913575 w 4037888"/>
              <a:gd name="connsiteY4" fmla="*/ 0 h 6021387"/>
              <a:gd name="connsiteX5" fmla="*/ 4037888 w 4037888"/>
              <a:gd name="connsiteY5" fmla="*/ 0 h 6021387"/>
              <a:gd name="connsiteX6" fmla="*/ 2025360 w 4037888"/>
              <a:gd name="connsiteY6" fmla="*/ 6021387 h 6021387"/>
              <a:gd name="connsiteX7" fmla="*/ 1901046 w 4037888"/>
              <a:gd name="connsiteY7" fmla="*/ 6021387 h 6021387"/>
              <a:gd name="connsiteX8" fmla="*/ 1774658 w 4037888"/>
              <a:gd name="connsiteY8" fmla="*/ 6021387 h 6021387"/>
              <a:gd name="connsiteX9" fmla="*/ 1650344 w 4037888"/>
              <a:gd name="connsiteY9" fmla="*/ 6021387 h 6021387"/>
              <a:gd name="connsiteX10" fmla="*/ 250702 w 4037888"/>
              <a:gd name="connsiteY10" fmla="*/ 6021387 h 6021387"/>
              <a:gd name="connsiteX11" fmla="*/ 0 w 4037888"/>
              <a:gd name="connsiteY11" fmla="*/ 6021387 h 602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7888" h="6021387">
                <a:moveTo>
                  <a:pt x="0" y="0"/>
                </a:moveTo>
                <a:lnTo>
                  <a:pt x="250702" y="0"/>
                </a:lnTo>
                <a:lnTo>
                  <a:pt x="3662873" y="0"/>
                </a:lnTo>
                <a:lnTo>
                  <a:pt x="3787186" y="0"/>
                </a:lnTo>
                <a:lnTo>
                  <a:pt x="3913575" y="0"/>
                </a:lnTo>
                <a:lnTo>
                  <a:pt x="4037888" y="0"/>
                </a:lnTo>
                <a:lnTo>
                  <a:pt x="2025360" y="6021387"/>
                </a:lnTo>
                <a:lnTo>
                  <a:pt x="1901046" y="6021387"/>
                </a:lnTo>
                <a:lnTo>
                  <a:pt x="1774658" y="6021387"/>
                </a:lnTo>
                <a:lnTo>
                  <a:pt x="1650344" y="6021387"/>
                </a:lnTo>
                <a:lnTo>
                  <a:pt x="250702" y="6021387"/>
                </a:lnTo>
                <a:lnTo>
                  <a:pt x="0" y="60213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8" name="直接连接符 13"/>
          <p:cNvCxnSpPr/>
          <p:nvPr userDrawn="1"/>
        </p:nvCxnSpPr>
        <p:spPr>
          <a:xfrm flipH="1">
            <a:off x="6386195" y="3246120"/>
            <a:ext cx="4789714" cy="0"/>
          </a:xfrm>
          <a:prstGeom prst="line">
            <a:avLst/>
          </a:prstGeom>
          <a:ln w="22225">
            <a:gradFill flip="none" rotWithShape="1">
              <a:gsLst>
                <a:gs pos="9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日期占位符 4"/>
          <p:cNvSpPr>
            <a:spLocks noGrp="1"/>
          </p:cNvSpPr>
          <p:nvPr>
            <p:ph type="dt" sz="half" idx="16385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00" name="页脚占位符 5"/>
          <p:cNvSpPr>
            <a:spLocks noGrp="1"/>
          </p:cNvSpPr>
          <p:nvPr>
            <p:ph type="ftr" sz="quarter" idx="16386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101" name="灯片编号占位符 6"/>
          <p:cNvSpPr>
            <a:spLocks noGrp="1"/>
          </p:cNvSpPr>
          <p:nvPr>
            <p:ph type="sldNum" sz="quarter" idx="16387"/>
          </p:nvPr>
        </p:nvSpPr>
        <p:spPr/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102" name="标题 1"/>
          <p:cNvSpPr>
            <a:spLocks noGrp="1"/>
          </p:cNvSpPr>
          <p:nvPr>
            <p:ph type="title" idx="16388" hasCustomPrompt="1"/>
          </p:nvPr>
        </p:nvSpPr>
        <p:spPr>
          <a:xfrm>
            <a:off x="4823883" y="353060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1"/>
              </a:spcBef>
              <a:spcAft>
                <a:spcPct val="1"/>
              </a:spcAft>
              <a:buNone/>
              <a:defRPr sz="4800" b="0" spc="0"/>
            </a:lvl1pPr>
          </a:lstStyle>
          <a:p>
            <a:pPr/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103" name="节编号 3"/>
          <p:cNvSpPr>
            <a:spLocks noGrp="1"/>
          </p:cNvSpPr>
          <p:nvPr>
            <p:ph type="body" sz="quarter" idx="16389" hasCustomPrompt="1"/>
          </p:nvPr>
        </p:nvSpPr>
        <p:spPr>
          <a:xfrm>
            <a:off x="9648825" y="175768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1"/>
              </a:spcBef>
              <a:spcAft>
                <a:spcPct val="1"/>
              </a:spcAft>
              <a:buNone/>
              <a:defRPr sz="7200" b="1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showMasterSp="0">
  <p:cSld name="结束页_1_3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 userDrawn="1"/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2"/>
          <p:cNvSpPr/>
          <p:nvPr userDrawn="1"/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13"/>
          <p:cNvSpPr/>
          <p:nvPr userDrawn="1"/>
        </p:nvSpPr>
        <p:spPr>
          <a:xfrm flipH="1">
            <a:off x="5745480" y="0"/>
            <a:ext cx="6446520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日期占位符 3"/>
          <p:cNvSpPr>
            <a:spLocks noGrp="1"/>
          </p:cNvSpPr>
          <p:nvPr>
            <p:ph type="dt" sz="half" idx="16385"/>
          </p:nvPr>
        </p:nvSpPr>
        <p:spPr/>
        <p:txBody>
          <a:bodyPr wrap="square">
            <a:normAutofit/>
          </a:bodyPr>
          <a:lstStyle/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23" name="页脚占位符 4"/>
          <p:cNvSpPr>
            <a:spLocks noGrp="1"/>
          </p:cNvSpPr>
          <p:nvPr>
            <p:ph type="ftr" sz="quarter" idx="16386"/>
          </p:nvPr>
        </p:nvSpPr>
        <p:spPr/>
        <p:txBody>
          <a:bodyPr/>
          <a:lstStyle/>
          <a:p>
            <a:pPr/>
            <a:endParaRPr lang="zh-CN" altLang="en-US"/>
          </a:p>
        </p:txBody>
      </p:sp>
      <p:sp>
        <p:nvSpPr>
          <p:cNvPr id="24" name="灯片编号占位符 5"/>
          <p:cNvSpPr>
            <a:spLocks noGrp="1"/>
          </p:cNvSpPr>
          <p:nvPr>
            <p:ph type="sldNum" sz="quarter" idx="16387"/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5" name="Subtitle 17"/>
          <p:cNvSpPr>
            <a:spLocks noGrp="1"/>
          </p:cNvSpPr>
          <p:nvPr>
            <p:ph type="body" idx="16389" hasCustomPrompt="1"/>
          </p:nvPr>
        </p:nvSpPr>
        <p:spPr>
          <a:xfrm>
            <a:off x="1016000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/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26" name="标题 1"/>
          <p:cNvSpPr>
            <a:spLocks noGrp="1"/>
          </p:cNvSpPr>
          <p:nvPr>
            <p:ph type="ctrTitle" idx="16388" hasCustomPrompt="1"/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1"/>
              </a:spcBef>
              <a:spcAft>
                <a:spcPct val="1"/>
              </a:spcAft>
              <a:buNone/>
              <a:defRPr sz="6400" b="1" spc="0"/>
            </a:lvl1pPr>
          </a:lstStyle>
          <a:p>
            <a:pPr/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>
  <p:cSld name="目录页-1-5-4">
    <p:bg>
      <p:bgRef idx="1001">
        <a:schemeClr val="bg2"/>
      </p:bgRef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占位符 3"/>
          <p:cNvSpPr>
            <a:spLocks noGrp="1"/>
          </p:cNvSpPr>
          <p:nvPr>
            <p:ph type="dt" sz="half" idx="10"/>
          </p:nvPr>
        </p:nvSpPr>
        <p:spPr/>
        <p:txBody>
          <a:bodyPr wrap="square">
            <a:normAutofit/>
          </a:bodyPr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/>
            <a:endParaRPr lang="zh-CN" altLang="en-US"/>
          </a:p>
        </p:txBody>
      </p:sp>
      <p:sp>
        <p:nvSpPr>
          <p:cNvPr id="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>
            <a:normAutofit/>
          </a:bodyPr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31" name="Subtitle 10"/>
          <p:cNvSpPr>
            <a:spLocks noGrp="1"/>
          </p:cNvSpPr>
          <p:nvPr>
            <p:ph type="subTitle" idx="17826305" hasCustomPrompt="1"/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/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32" name="Title 11"/>
          <p:cNvSpPr>
            <a:spLocks noGrp="1"/>
          </p:cNvSpPr>
          <p:nvPr>
            <p:ph type="ctrTitle" idx="17826049" hasCustomPrompt="1"/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1"/>
              </a:spcBef>
              <a:spcAft>
                <a:spcPct val="1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/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3" name="Text Placeholder 12"/>
          <p:cNvSpPr>
            <a:spLocks noGrp="1"/>
          </p:cNvSpPr>
          <p:nvPr>
            <p:ph type="body" idx="319883777" hasCustomPrompt="1"/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1"/>
              </a:spcBef>
              <a:spcAft>
                <a:spcPct val="1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34" name="装饰  3"/>
          <p:cNvSpPr>
            <a:spLocks noGrp="1"/>
          </p:cNvSpPr>
          <p:nvPr>
            <p:ph type="body" idx="319883522" hasCustomPrompt="1"/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35" name="Text Placeholder 14"/>
          <p:cNvSpPr>
            <a:spLocks noGrp="1"/>
          </p:cNvSpPr>
          <p:nvPr>
            <p:ph type="body" idx="51446017" hasCustomPrompt="1"/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36" name="Text Placeholder 15"/>
          <p:cNvSpPr>
            <a:spLocks noGrp="1"/>
          </p:cNvSpPr>
          <p:nvPr>
            <p:ph type="body" idx="319949313" hasCustomPrompt="1"/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1"/>
              </a:spcBef>
              <a:spcAft>
                <a:spcPct val="1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37" name="装饰  6"/>
          <p:cNvSpPr>
            <a:spLocks noGrp="1"/>
          </p:cNvSpPr>
          <p:nvPr>
            <p:ph type="body" idx="319949058" hasCustomPrompt="1"/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38" name="Text Placeholder 17"/>
          <p:cNvSpPr>
            <a:spLocks noGrp="1"/>
          </p:cNvSpPr>
          <p:nvPr>
            <p:ph type="body" idx="51511553" hasCustomPrompt="1"/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39" name="Text Placeholder 18"/>
          <p:cNvSpPr>
            <a:spLocks noGrp="1"/>
          </p:cNvSpPr>
          <p:nvPr>
            <p:ph type="body" idx="320014849" hasCustomPrompt="1"/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1"/>
              </a:spcBef>
              <a:spcAft>
                <a:spcPct val="1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40" name="装饰  9"/>
          <p:cNvSpPr>
            <a:spLocks noGrp="1"/>
          </p:cNvSpPr>
          <p:nvPr>
            <p:ph type="body" idx="320014594" hasCustomPrompt="1"/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41" name="Text Placeholder 20"/>
          <p:cNvSpPr>
            <a:spLocks noGrp="1"/>
          </p:cNvSpPr>
          <p:nvPr>
            <p:ph type="body" idx="51577089" hasCustomPrompt="1"/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42" name="Text Placeholder 21"/>
          <p:cNvSpPr>
            <a:spLocks noGrp="1"/>
          </p:cNvSpPr>
          <p:nvPr>
            <p:ph type="body" idx="320080385" hasCustomPrompt="1"/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1"/>
              </a:spcBef>
              <a:spcAft>
                <a:spcPct val="1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43" name="装饰  2"/>
          <p:cNvSpPr>
            <a:spLocks noGrp="1"/>
          </p:cNvSpPr>
          <p:nvPr>
            <p:ph type="body" idx="320080130" hasCustomPrompt="1"/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44" name="Text Placeholder 23"/>
          <p:cNvSpPr>
            <a:spLocks noGrp="1"/>
          </p:cNvSpPr>
          <p:nvPr>
            <p:ph type="body" idx="51642625" hasCustomPrompt="1"/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1"/>
              </a:spcBef>
              <a:spcAft>
                <a:spcPct val="1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0" Type="http://schemas.openxmlformats.org/officeDocument/2006/relationships/slideLayout" Target="../slideLayouts/slideLayout1.xml" /><Relationship Id="rId4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1.xml" /><Relationship Id="rId2" Type="http://schemas.openxmlformats.org/officeDocument/2006/relationships/slideLayout" Target="../slideLayouts/slideLayout3.xml" /><Relationship Id="rId3" Type="http://schemas.openxmlformats.org/officeDocument/2006/relationships/slideLayout" Target="../slideLayouts/slideLayout4.xml" /><Relationship Id="rId11" Type="http://schemas.openxmlformats.org/officeDocument/2006/relationships/slideLayout" Target="../slideLayouts/slideLayout12.xml" /><Relationship Id="rId12" Type="http://schemas.openxmlformats.org/officeDocument/2006/relationships/theme" Target="../theme/theme1.xml" /><Relationship Id="rId5" Type="http://schemas.openxmlformats.org/officeDocument/2006/relationships/slideLayout" Target="../slideLayouts/slideLayout6.xml" /><Relationship Id="rId6" Type="http://schemas.openxmlformats.org/officeDocument/2006/relationships/slideLayout" Target="../slideLayouts/slideLayout7.xml" /><Relationship Id="rId7" Type="http://schemas.openxmlformats.org/officeDocument/2006/relationships/slideLayout" Target="../slideLayouts/slideLayout8.xml" /><Relationship Id="rId8" Type="http://schemas.openxmlformats.org/officeDocument/2006/relationships/slideLayout" Target="../slideLayouts/slideLayout9.xml" /><Relationship Id="rId9" Type="http://schemas.openxmlformats.org/officeDocument/2006/relationships/slideLayout" Target="../slideLayouts/slideLayout10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1"/>
          <p:cNvSpPr/>
          <p:nvPr userDrawn="1"/>
        </p:nvSpPr>
        <p:spPr>
          <a:xfrm flipV="1">
            <a:off x="4904486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标题占位符 1"/>
          <p:cNvSpPr>
            <a:spLocks noGrp="1"/>
          </p:cNvSpPr>
          <p:nvPr>
            <p:ph type="title"/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pPr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idx="1"/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2"/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5592522B-0F24-4480-B9DD-A9474A6880D6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zh-CN" altLang="en-US" dirty="0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BE5F26B5-172A-4DC2-B0B7-181CFC56B87C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任意多边形: 形状 12"/>
          <p:cNvSpPr/>
          <p:nvPr userDrawn="1"/>
        </p:nvSpPr>
        <p:spPr>
          <a:xfrm flipV="1">
            <a:off x="6490843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1"/>
        </a:spcBef>
        <a:buNone/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9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6.xml" /><Relationship Id="rId1" Type="http://schemas.openxmlformats.org/officeDocument/2006/relationships/image" Target="media/image2.svg" /><Relationship Id="rId2" Type="http://schemas.openxmlformats.org/officeDocument/2006/relationships/image" Target="media/image3.svg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6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6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6.xml" /></Relationships>
</file>

<file path=ppt/slides/_rels/slide6.xml.rels><?xml version="1.0" encoding="UTF-8" standalone="yes"?><Relationships xmlns="http://schemas.openxmlformats.org/package/2006/relationships"><Relationship Id="rId7" Type="http://schemas.openxmlformats.org/officeDocument/2006/relationships/image" Target="media/image10.svg" /><Relationship Id="rId0" Type="http://schemas.openxmlformats.org/officeDocument/2006/relationships/slideLayout" Target="../slideLayouts/slideLayout6.xml" /><Relationship Id="rId3" Type="http://schemas.openxmlformats.org/officeDocument/2006/relationships/image" Target="media/image6.svg" /><Relationship Id="rId1" Type="http://schemas.openxmlformats.org/officeDocument/2006/relationships/image" Target="media/image4.svg" /><Relationship Id="rId2" Type="http://schemas.openxmlformats.org/officeDocument/2006/relationships/image" Target="media/image5.svg" /><Relationship Id="rId4" Type="http://schemas.openxmlformats.org/officeDocument/2006/relationships/image" Target="media/image7.svg" /><Relationship Id="rId5" Type="http://schemas.openxmlformats.org/officeDocument/2006/relationships/image" Target="media/image8.svg" /><Relationship Id="rId6" Type="http://schemas.openxmlformats.org/officeDocument/2006/relationships/image" Target="media/image9.sv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16388"/>
          </p:nvPr>
        </p:nvSpPr>
        <p:spPr/>
        <p:txBody>
          <a:bodyPr>
            <a:normAutofit/>
          </a:bodyPr>
          <a:p>
            <a:pPr/>
            <a:r>
              <a:rPr lang="zh-CN" altLang="en-US"/>
              <a:t>会员活动上线安排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p159="http://schemas.microsoft.com/office/powerpoint/2015/09/main" xmlns:a="http://schemas.openxmlformats.org/drawingml/2006/main" xmlns:asvg="http://schemas.microsoft.com/office/drawing/2016/SVG/main" xmlns:p14="http://schemas.microsoft.com/office/powerpoint/2010/main" xmlns:mc="http://schemas.openxmlformats.org/markup-compatibility/2006" mc:Ignorable="p159 asvg p14">
  <p:cSld>
    <p:spTree>
      <p:nvGrpSpPr>
        <p:cNvPr id="3" name=""/>
        <p:cNvGrpSpPr/>
        <p:nvPr/>
      </p:nvGrpSpPr>
      <p:grpSpPr>
        <a:xfrm rot="0" flipH="0" flipV="0">
          <a:off x="0" y="0"/>
          <a:ext cx="-2147483648" cy="-2147483648"/>
          <a:chOff x="533400" y="357188"/>
          <a:chExt cx="11125200" cy="500063"/>
        </a:xfrm>
      </p:grpSpPr>
      <p:sp>
        <p:nvSpPr>
          <p:cNvPr id="4" name="文本框 2"/>
          <p:cNvSpPr txBox="1"/>
          <p:nvPr/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会员活动上线安排总览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" name="任意多边形 3"/>
          <p:cNvSpPr/>
          <p:nvPr/>
        </p:nvSpPr>
        <p:spPr>
          <a:xfrm>
            <a:off x="571500" y="108839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4"/>
          <p:cNvSpPr txBox="1"/>
          <p:nvPr/>
        </p:nvSpPr>
        <p:spPr>
          <a:xfrm>
            <a:off x="723900" y="1188768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 i="1">
                <a:solidFill>
                  <a:srgbClr val="516173"/>
                </a:solidFill>
                <a:cs typeface="Microsoft YaHei" panose="020B0503020204020204" charset="-122"/>
              </a:rPr>
              <a:t>“</a:t>
            </a:r>
            <a:r>
              <a:rPr 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2026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年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月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日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10:00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正式上线（此前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月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日不再执行）”</a:t>
            </a:r>
            <a:endParaRPr lang="zh-CN" altLang="en-US"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任意多边形 59"/>
          <p:cNvSpPr/>
          <p:nvPr/>
        </p:nvSpPr>
        <p:spPr>
          <a:xfrm>
            <a:off x="571500" y="596900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60"/>
          <p:cNvSpPr txBox="1"/>
          <p:nvPr/>
        </p:nvSpPr>
        <p:spPr>
          <a:xfrm>
            <a:off x="723900" y="6069359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“所有交付物统一放入</a:t>
            </a:r>
            <a:r>
              <a:rPr 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"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会员活动上线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"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共享文件夹</a:t>
            </a: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，不只在群里发”</a:t>
            </a:r>
            <a:endParaRPr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任意多边形 5"/>
          <p:cNvSpPr/>
          <p:nvPr/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80 w 8535"/>
              <a:gd name="p0y0" fmla="*/ 0 h 6176"/>
              <a:gd name="p0x1" fmla="*/ 8355 w 8535"/>
              <a:gd name="p0y1" fmla="*/ 0 h 6176"/>
              <a:gd name="p0x2" fmla="*/ 8454 w 8535"/>
              <a:gd name="p0y2" fmla="*/ 0 h 6176"/>
              <a:gd name="p0x3" fmla="*/ 8535 w 8535"/>
              <a:gd name="p0y3" fmla="*/ 80 h 6176"/>
              <a:gd name="p0x4" fmla="*/ 8535 w 8535"/>
              <a:gd name="p0y4" fmla="*/ 180 h 6176"/>
              <a:gd name="p0x5" fmla="*/ 8535 w 8535"/>
              <a:gd name="p0y5" fmla="*/ 5996 h 6176"/>
              <a:gd name="p0x6" fmla="*/ 8535 w 8535"/>
              <a:gd name="p0y6" fmla="*/ 6096 h 6176"/>
              <a:gd name="p0x7" fmla="*/ 8454 w 8535"/>
              <a:gd name="p0y7" fmla="*/ 6176 h 6176"/>
              <a:gd name="p0x8" fmla="*/ 8355 w 8535"/>
              <a:gd name="p0y8" fmla="*/ 6176 h 6176"/>
              <a:gd name="p0x9" fmla="*/ 180 w 8535"/>
              <a:gd name="p0y9" fmla="*/ 6176 h 6176"/>
              <a:gd name="p0x10" fmla="*/ 80 w 8535"/>
              <a:gd name="p0y10" fmla="*/ 6176 h 6176"/>
              <a:gd name="p0x11" fmla="*/ 0 w 8535"/>
              <a:gd name="p0y11" fmla="*/ 6096 h 6176"/>
              <a:gd name="p0x12" fmla="*/ 0 w 8535"/>
              <a:gd name="p0y12" fmla="*/ 5996 h 6176"/>
              <a:gd name="p0x13" fmla="*/ 0 w 8535"/>
              <a:gd name="p0y13" fmla="*/ 180 h 6176"/>
              <a:gd name="p0x14" fmla="*/ 0 w 8535"/>
              <a:gd name="p0y14" fmla="*/ 80 h 6176"/>
              <a:gd name="p0x15" fmla="*/ 80 w 8535"/>
              <a:gd name="p0y15" fmla="*/ 0 h 6176"/>
              <a:gd name="p0x16" fmla="*/ 18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61"/>
          <p:cNvGrpSpPr/>
          <p:nvPr/>
        </p:nvGrpSpPr>
        <p:grpSpPr>
          <a:xfrm>
            <a:off x="771525" y="2025015"/>
            <a:ext cx="5029200" cy="466090"/>
            <a:chOff x="1215" y="3189"/>
            <a:chExt cx="7920" cy="734"/>
          </a:xfrm>
        </p:grpSpPr>
        <p:sp>
          <p:nvSpPr>
            <p:cNvPr id="11" name="任意多边形 6"/>
            <p:cNvSpPr/>
            <p:nvPr/>
          </p:nvSpPr>
          <p:spPr>
            <a:xfrm>
              <a:off x="121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7"/>
            <p:cNvSpPr/>
            <p:nvPr/>
          </p:nvSpPr>
          <p:spPr>
            <a:xfrm>
              <a:off x="121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9"/>
          <p:cNvSpPr/>
          <p:nvPr/>
        </p:nvSpPr>
        <p:spPr>
          <a:xfrm>
            <a:off x="7759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75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0" descr="a91f825a-ab65-11f1-8b97-a6b97744d1cd"/>
          <p:cNvPicPr/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rcRect t="-9" b="9"/>
          <a:stretch>
            <a:fillRect/>
          </a:stretch>
        </p:blipFill>
        <p:spPr>
          <a:xfrm>
            <a:off x="838200" y="2091690"/>
            <a:ext cx="209550" cy="209550"/>
          </a:xfrm>
          <a:prstGeom prst="rect">
            <a:avLst/>
          </a:prstGeom>
        </p:spPr>
      </p:pic>
      <p:sp>
        <p:nvSpPr>
          <p:cNvPr id="15" name="文本框 13"/>
          <p:cNvSpPr txBox="1"/>
          <p:nvPr/>
        </p:nvSpPr>
        <p:spPr>
          <a:xfrm>
            <a:off x="122872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本期上线内容</a:t>
            </a:r>
            <a:endParaRPr sz="2100" b="1" spc="42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6" name="任意多边形 14"/>
          <p:cNvSpPr/>
          <p:nvPr/>
        </p:nvSpPr>
        <p:spPr>
          <a:xfrm>
            <a:off x="526034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5"/>
          <p:cNvSpPr txBox="1"/>
          <p:nvPr/>
        </p:nvSpPr>
        <p:spPr>
          <a:xfrm>
            <a:off x="537984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 </a:t>
            </a:r>
            <a:r>
              <a:rPr lang="zh-CN"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pSp>
        <p:nvGrpSpPr>
          <p:cNvPr id="18" name="组合 62"/>
          <p:cNvGrpSpPr/>
          <p:nvPr/>
        </p:nvGrpSpPr>
        <p:grpSpPr>
          <a:xfrm>
            <a:off x="771525" y="3094355"/>
            <a:ext cx="5029200" cy="704850"/>
            <a:chOff x="1215" y="4873"/>
            <a:chExt cx="7920" cy="1110"/>
          </a:xfrm>
        </p:grpSpPr>
        <p:sp>
          <p:nvSpPr>
            <p:cNvPr id="19" name="任意多边形 16"/>
            <p:cNvSpPr/>
            <p:nvPr/>
          </p:nvSpPr>
          <p:spPr>
            <a:xfrm>
              <a:off x="1215" y="4873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7"/>
            <p:cNvSpPr/>
            <p:nvPr/>
          </p:nvSpPr>
          <p:spPr>
            <a:xfrm>
              <a:off x="1289" y="4873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18"/>
            <p:cNvSpPr/>
            <p:nvPr/>
          </p:nvSpPr>
          <p:spPr>
            <a:xfrm>
              <a:off x="9089" y="4908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289" y="5937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0"/>
            <p:cNvSpPr/>
            <p:nvPr/>
          </p:nvSpPr>
          <p:spPr>
            <a:xfrm>
              <a:off x="1215" y="4882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2"/>
          <p:cNvSpPr txBox="1"/>
          <p:nvPr/>
        </p:nvSpPr>
        <p:spPr>
          <a:xfrm>
            <a:off x="914400" y="312675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积分加赠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pSp>
        <p:nvGrpSpPr>
          <p:cNvPr id="25" name="组合 63"/>
          <p:cNvGrpSpPr/>
          <p:nvPr/>
        </p:nvGrpSpPr>
        <p:grpSpPr>
          <a:xfrm>
            <a:off x="771525" y="4363085"/>
            <a:ext cx="5029200" cy="704850"/>
            <a:chOff x="1215" y="6871"/>
            <a:chExt cx="7920" cy="1110"/>
          </a:xfrm>
        </p:grpSpPr>
        <p:sp>
          <p:nvSpPr>
            <p:cNvPr id="26" name="任意多边形 24"/>
            <p:cNvSpPr/>
            <p:nvPr/>
          </p:nvSpPr>
          <p:spPr>
            <a:xfrm>
              <a:off x="1215" y="6871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5"/>
            <p:cNvSpPr/>
            <p:nvPr/>
          </p:nvSpPr>
          <p:spPr>
            <a:xfrm>
              <a:off x="1289" y="6871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6"/>
            <p:cNvSpPr/>
            <p:nvPr/>
          </p:nvSpPr>
          <p:spPr>
            <a:xfrm>
              <a:off x="9089" y="6907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7"/>
            <p:cNvSpPr/>
            <p:nvPr/>
          </p:nvSpPr>
          <p:spPr>
            <a:xfrm>
              <a:off x="1289" y="7936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8"/>
            <p:cNvSpPr/>
            <p:nvPr/>
          </p:nvSpPr>
          <p:spPr>
            <a:xfrm>
              <a:off x="1215" y="6881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14400" y="4396102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无门槛优惠券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2" name="任意多边形 32"/>
          <p:cNvSpPr/>
          <p:nvPr/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80 w 8535"/>
              <a:gd name="p0y0" fmla="*/ 0 h 6176"/>
              <a:gd name="p0x1" fmla="*/ 8355 w 8535"/>
              <a:gd name="p0y1" fmla="*/ 0 h 6176"/>
              <a:gd name="p0x2" fmla="*/ 8454 w 8535"/>
              <a:gd name="p0y2" fmla="*/ 0 h 6176"/>
              <a:gd name="p0x3" fmla="*/ 8535 w 8535"/>
              <a:gd name="p0y3" fmla="*/ 80 h 6176"/>
              <a:gd name="p0x4" fmla="*/ 8535 w 8535"/>
              <a:gd name="p0y4" fmla="*/ 180 h 6176"/>
              <a:gd name="p0x5" fmla="*/ 8535 w 8535"/>
              <a:gd name="p0y5" fmla="*/ 5996 h 6176"/>
              <a:gd name="p0x6" fmla="*/ 8535 w 8535"/>
              <a:gd name="p0y6" fmla="*/ 6096 h 6176"/>
              <a:gd name="p0x7" fmla="*/ 8454 w 8535"/>
              <a:gd name="p0y7" fmla="*/ 6176 h 6176"/>
              <a:gd name="p0x8" fmla="*/ 8355 w 8535"/>
              <a:gd name="p0y8" fmla="*/ 6176 h 6176"/>
              <a:gd name="p0x9" fmla="*/ 180 w 8535"/>
              <a:gd name="p0y9" fmla="*/ 6176 h 6176"/>
              <a:gd name="p0x10" fmla="*/ 80 w 8535"/>
              <a:gd name="p0y10" fmla="*/ 6176 h 6176"/>
              <a:gd name="p0x11" fmla="*/ 0 w 8535"/>
              <a:gd name="p0y11" fmla="*/ 6096 h 6176"/>
              <a:gd name="p0x12" fmla="*/ 0 w 8535"/>
              <a:gd name="p0y12" fmla="*/ 5996 h 6176"/>
              <a:gd name="p0x13" fmla="*/ 0 w 8535"/>
              <a:gd name="p0y13" fmla="*/ 180 h 6176"/>
              <a:gd name="p0x14" fmla="*/ 0 w 8535"/>
              <a:gd name="p0y14" fmla="*/ 80 h 6176"/>
              <a:gd name="p0x15" fmla="*/ 80 w 8535"/>
              <a:gd name="p0y15" fmla="*/ 0 h 6176"/>
              <a:gd name="p0x16" fmla="*/ 18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3" name="组合 64"/>
          <p:cNvGrpSpPr/>
          <p:nvPr/>
        </p:nvGrpSpPr>
        <p:grpSpPr>
          <a:xfrm>
            <a:off x="6391275" y="2025015"/>
            <a:ext cx="5029200" cy="466090"/>
            <a:chOff x="10065" y="3189"/>
            <a:chExt cx="7920" cy="734"/>
          </a:xfrm>
        </p:grpSpPr>
        <p:sp>
          <p:nvSpPr>
            <p:cNvPr id="34" name="任意多边形 33"/>
            <p:cNvSpPr/>
            <p:nvPr/>
          </p:nvSpPr>
          <p:spPr>
            <a:xfrm>
              <a:off x="1006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006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6"/>
          <p:cNvSpPr/>
          <p:nvPr/>
        </p:nvSpPr>
        <p:spPr>
          <a:xfrm>
            <a:off x="639572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75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7" descr="a91f831a-ab65-11f1-8b97-a6b97744d1cd"/>
          <p:cNvPicPr/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rcRect t="-9" b="9"/>
          <a:stretch>
            <a:fillRect/>
          </a:stretch>
        </p:blipFill>
        <p:spPr>
          <a:xfrm>
            <a:off x="6457950" y="2091690"/>
            <a:ext cx="209550" cy="209550"/>
          </a:xfrm>
          <a:prstGeom prst="rect">
            <a:avLst/>
          </a:prstGeom>
        </p:spPr>
      </p:pic>
      <p:sp>
        <p:nvSpPr>
          <p:cNvPr id="38" name="文本框 40"/>
          <p:cNvSpPr txBox="1"/>
          <p:nvPr/>
        </p:nvSpPr>
        <p:spPr>
          <a:xfrm>
            <a:off x="684847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明确不做</a:t>
            </a:r>
            <a:endParaRPr sz="2100" b="1" spc="42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9" name="任意多边形 41"/>
          <p:cNvSpPr/>
          <p:nvPr/>
        </p:nvSpPr>
        <p:spPr>
          <a:xfrm>
            <a:off x="1088009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EDCDC"/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42"/>
          <p:cNvSpPr txBox="1"/>
          <p:nvPr/>
        </p:nvSpPr>
        <p:spPr>
          <a:xfrm>
            <a:off x="1099959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5C1C1C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 </a:t>
            </a:r>
            <a:r>
              <a:rPr lang="zh-CN" sz="1200" b="1">
                <a:solidFill>
                  <a:srgbClr val="5C1C1C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 b="1">
              <a:solidFill>
                <a:srgbClr val="5C1C1C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pSp>
        <p:nvGrpSpPr>
          <p:cNvPr id="41" name="组合 65"/>
          <p:cNvGrpSpPr/>
          <p:nvPr/>
        </p:nvGrpSpPr>
        <p:grpSpPr>
          <a:xfrm>
            <a:off x="6391275" y="3094355"/>
            <a:ext cx="5029200" cy="704850"/>
            <a:chOff x="10065" y="4873"/>
            <a:chExt cx="7920" cy="1110"/>
          </a:xfrm>
        </p:grpSpPr>
        <p:sp>
          <p:nvSpPr>
            <p:cNvPr id="42" name="任意多边形 43"/>
            <p:cNvSpPr/>
            <p:nvPr/>
          </p:nvSpPr>
          <p:spPr>
            <a:xfrm>
              <a:off x="10065" y="4873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4"/>
            <p:cNvSpPr/>
            <p:nvPr/>
          </p:nvSpPr>
          <p:spPr>
            <a:xfrm>
              <a:off x="10139" y="4873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5"/>
            <p:cNvSpPr/>
            <p:nvPr/>
          </p:nvSpPr>
          <p:spPr>
            <a:xfrm>
              <a:off x="17939" y="4908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6"/>
            <p:cNvSpPr/>
            <p:nvPr/>
          </p:nvSpPr>
          <p:spPr>
            <a:xfrm>
              <a:off x="10139" y="5937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7"/>
            <p:cNvSpPr/>
            <p:nvPr/>
          </p:nvSpPr>
          <p:spPr>
            <a:xfrm>
              <a:off x="10065" y="4882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B84A4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文本框 49"/>
          <p:cNvSpPr txBox="1"/>
          <p:nvPr/>
        </p:nvSpPr>
        <p:spPr>
          <a:xfrm>
            <a:off x="6534150" y="312675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会员等级改版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8" name="文本框 50"/>
          <p:cNvSpPr txBox="1"/>
          <p:nvPr/>
        </p:nvSpPr>
        <p:spPr>
          <a:xfrm>
            <a:off x="6534150" y="3432505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84A4A"/>
                </a:solidFill>
                <a:latin typeface="Microsoft YaHei" panose="020B0503020204020204" charset="-122"/>
                <a:ea typeface="Microsoft YaHei" panose="020B0503020204020204" charset="-122"/>
              </a:rPr>
              <a:t>暂缓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，后续单独立项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pSp>
        <p:nvGrpSpPr>
          <p:cNvPr id="49" name="组合 66"/>
          <p:cNvGrpSpPr/>
          <p:nvPr/>
        </p:nvGrpSpPr>
        <p:grpSpPr>
          <a:xfrm>
            <a:off x="6391275" y="4363085"/>
            <a:ext cx="5029200" cy="704850"/>
            <a:chOff x="10065" y="6871"/>
            <a:chExt cx="7920" cy="1110"/>
          </a:xfrm>
        </p:grpSpPr>
        <p:sp>
          <p:nvSpPr>
            <p:cNvPr id="50" name="任意多边形 51"/>
            <p:cNvSpPr/>
            <p:nvPr/>
          </p:nvSpPr>
          <p:spPr>
            <a:xfrm>
              <a:off x="10065" y="6871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2"/>
            <p:cNvSpPr/>
            <p:nvPr/>
          </p:nvSpPr>
          <p:spPr>
            <a:xfrm>
              <a:off x="10139" y="6871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3"/>
            <p:cNvSpPr/>
            <p:nvPr/>
          </p:nvSpPr>
          <p:spPr>
            <a:xfrm>
              <a:off x="17939" y="6907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4"/>
            <p:cNvSpPr/>
            <p:nvPr/>
          </p:nvSpPr>
          <p:spPr>
            <a:xfrm>
              <a:off x="10139" y="7936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10065" y="6881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C49A4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文本框 57"/>
          <p:cNvSpPr txBox="1"/>
          <p:nvPr/>
        </p:nvSpPr>
        <p:spPr>
          <a:xfrm>
            <a:off x="6534150" y="4396102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直播预热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6" name="文本框 58"/>
          <p:cNvSpPr txBox="1"/>
          <p:nvPr/>
        </p:nvSpPr>
        <p:spPr>
          <a:xfrm>
            <a:off x="6534150" y="4701854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本次不做</a:t>
            </a:r>
            <a:endParaRPr sz="15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Requires="p159">
      <p:transition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p="http://schemas.openxmlformats.org/presentationml/2006/main" xmlns:p159="http://schemas.microsoft.com/office/powerpoint/2015/09/main" xmlns:a="http://schemas.openxmlformats.org/drawingml/2006/main" xmlns:p14="http://schemas.microsoft.com/office/powerpoint/2010/main" xmlns:a16="http://schemas.microsoft.com/office/drawing/2014/main" xmlns:mc="http://schemas.openxmlformats.org/markup-compatibility/2006" mc:Ignorable="p159 p14 a16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2"/>
          <p:cNvSpPr txBox="1"/>
          <p:nvPr/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上线节奏与关键时间点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9" name="文本框 3"/>
          <p:cNvSpPr txBox="1"/>
          <p:nvPr/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上线前的关键时间安排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60" name="表格 4"/>
          <p:cNvGraphicFramePr/>
          <p:nvPr/>
        </p:nvGraphicFramePr>
        <p:xfrm>
          <a:off x="571500" y="1447800"/>
          <a:ext cx="11049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782">
                  <a:extLst>
                    <a:ext uri="{9D8B030D-6E8A-4147-A177-3AD203B41FA5}">
                      <a16:colId val="1"/>
                    </a:ext>
                  </a:extLst>
                </a:gridCol>
                <a:gridCol w="6865591">
                  <a:extLst>
                    <a:ext uri="{9D8B030D-6E8A-4147-A177-3AD203B41FA5}">
                      <a16:colId val="2"/>
                    </a:ext>
                  </a:extLst>
                </a:gridCol>
                <a:gridCol w="1961626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时间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事项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负责人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28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18:00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测试环境版本部署完成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王硕（研发）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15:00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数据看板完成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李萌（数据）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17:00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客服全员培训完成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赵宁（客服）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16:00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林妍提交最终上线检查表，群内确认是否具备上线条件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林妍（市场）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日下午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上线前最终检查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/>
                      <a:r>
                        <a:rPr lang="en-US"/>
                        <a:t>原纪要未明确</a:t>
                      </a:r>
                      <a:endParaRPr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752028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5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10:00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正式上线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/>
                      <a:r>
                        <a:rPr lang="en-US"/>
                        <a:t>原纪要未明确</a:t>
                      </a:r>
                      <a:endParaRPr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Requires="p159">
      <p:transition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p="http://schemas.openxmlformats.org/presentationml/2006/main" xmlns:p159="http://schemas.microsoft.com/office/powerpoint/2015/09/main" xmlns:a="http://schemas.openxmlformats.org/drawingml/2006/main" xmlns:p14="http://schemas.microsoft.com/office/powerpoint/2010/main" xmlns:a16="http://schemas.microsoft.com/office/drawing/2014/main" xmlns:mc="http://schemas.openxmlformats.org/markup-compatibility/2006" mc:Ignorable="p159 p14 a16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2"/>
          <p:cNvSpPr txBox="1"/>
          <p:nvPr/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本期范围与各方准备事项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63" name="文本框 3"/>
          <p:cNvSpPr txBox="1"/>
          <p:nvPr/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按截止时间排序，各负责人待办清单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aphicFrame>
        <p:nvGraphicFramePr>
          <p:cNvPr id="64" name="表格 4"/>
          <p:cNvGraphicFramePr/>
          <p:nvPr/>
        </p:nvGraphicFramePr>
        <p:xfrm>
          <a:off x="571500" y="1447800"/>
          <a:ext cx="11049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681">
                  <a:extLst>
                    <a:ext uri="{9D8B030D-6E8A-4147-A177-3AD203B41FA5}">
                      <a16:colId val="1"/>
                    </a:ext>
                  </a:extLst>
                </a:gridCol>
                <a:gridCol w="5954239">
                  <a:extLst>
                    <a:ext uri="{9D8B030D-6E8A-4147-A177-3AD203B41FA5}">
                      <a16:colId val="2"/>
                    </a:ext>
                  </a:extLst>
                </a:gridCol>
                <a:gridCol w="3527078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负责人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交付物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截止时间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周琪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（产品）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活动规则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V3 +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奖励清单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24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12:00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陈瑜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（视觉）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主视觉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渠道横幅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张（源文件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导出图入共享文件夹）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25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18:00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（市场）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短信渠道预算确认（财务书面回复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群内同步）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26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18:00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王硕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（研发）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测试环境部署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回归测试（严重问题清零）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/>
                      <a:r>
                        <a:rPr lang="en-US"/>
                        <a:t>部署：8月28日18:00；回归：9月2日18:00</a:t>
                      </a:r>
                      <a:endParaRPr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赵宁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（客服）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FAQ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编写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全员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30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分钟培训（签到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答疑记录归档）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/>
                      <a:r>
                        <a:rPr lang="en-US"/>
                        <a:t>FAQ：8月29日18:00；培训：9月3日17:00</a:t>
                      </a:r>
                      <a:endParaRPr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752028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李萌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（数据）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数据看板（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6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项指标，支持按小时查看）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15:00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Requires="p159">
      <p:transition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p="http://schemas.openxmlformats.org/presentationml/2006/main" xmlns:p159="http://schemas.microsoft.com/office/powerpoint/2015/09/main" xmlns:a="http://schemas.openxmlformats.org/drawingml/2006/main" xmlns:p14="http://schemas.microsoft.com/office/powerpoint/2010/main" xmlns:mc="http://schemas.openxmlformats.org/markup-compatibility/2006" mc:Ignorable="p159 p14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文本框 2"/>
          <p:cNvSpPr txBox="1"/>
          <p:nvPr/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市场渠道与上线检查安排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67" name="任意多边形 56"/>
          <p:cNvSpPr/>
          <p:nvPr/>
        </p:nvSpPr>
        <p:spPr>
          <a:xfrm>
            <a:off x="571500" y="596900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文本框 57"/>
          <p:cNvSpPr txBox="1"/>
          <p:nvPr/>
        </p:nvSpPr>
        <p:spPr>
          <a:xfrm>
            <a:off x="723900" y="6069359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短信渠道待预算确认后，由林妍8月26日18:00前在群内明确是否启用</a:t>
            </a:r>
            <a:endParaRPr lang="zh-CN"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69" name="任意多边形 3"/>
          <p:cNvSpPr/>
          <p:nvPr/>
        </p:nvSpPr>
        <p:spPr>
          <a:xfrm>
            <a:off x="571500" y="1040765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1333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4"/>
          <p:cNvSpPr txBox="1"/>
          <p:nvPr/>
        </p:nvSpPr>
        <p:spPr>
          <a:xfrm>
            <a:off x="762000" y="1217343"/>
            <a:ext cx="628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sz="15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检查表完成后由林妍直接在群内确认是否具备上线条件，</a:t>
            </a:r>
            <a:r>
              <a:rPr lang="zh-CN"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不单独加会议</a:t>
            </a:r>
            <a:endParaRPr lang="zh-CN" sz="15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1" name="任意多边形 6"/>
          <p:cNvSpPr/>
          <p:nvPr/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20 w 8535"/>
              <a:gd name="p0y0" fmla="*/ 0 h 6176"/>
              <a:gd name="p0x1" fmla="*/ 8415 w 8535"/>
              <a:gd name="p0y1" fmla="*/ 0 h 6176"/>
              <a:gd name="p0x2" fmla="*/ 8481 w 8535"/>
              <a:gd name="p0y2" fmla="*/ 0 h 6176"/>
              <a:gd name="p0x3" fmla="*/ 8535 w 8535"/>
              <a:gd name="p0y3" fmla="*/ 53 h 6176"/>
              <a:gd name="p0x4" fmla="*/ 8535 w 8535"/>
              <a:gd name="p0y4" fmla="*/ 120 h 6176"/>
              <a:gd name="p0x5" fmla="*/ 8535 w 8535"/>
              <a:gd name="p0y5" fmla="*/ 6056 h 6176"/>
              <a:gd name="p0x6" fmla="*/ 8535 w 8535"/>
              <a:gd name="p0y6" fmla="*/ 6123 h 6176"/>
              <a:gd name="p0x7" fmla="*/ 8481 w 8535"/>
              <a:gd name="p0y7" fmla="*/ 6176 h 6176"/>
              <a:gd name="p0x8" fmla="*/ 8415 w 8535"/>
              <a:gd name="p0y8" fmla="*/ 6176 h 6176"/>
              <a:gd name="p0x9" fmla="*/ 120 w 8535"/>
              <a:gd name="p0y9" fmla="*/ 6176 h 6176"/>
              <a:gd name="p0x10" fmla="*/ 53 w 8535"/>
              <a:gd name="p0y10" fmla="*/ 6176 h 6176"/>
              <a:gd name="p0x11" fmla="*/ 0 w 8535"/>
              <a:gd name="p0y11" fmla="*/ 6123 h 6176"/>
              <a:gd name="p0x12" fmla="*/ 0 w 8535"/>
              <a:gd name="p0y12" fmla="*/ 6056 h 6176"/>
              <a:gd name="p0x13" fmla="*/ 0 w 8535"/>
              <a:gd name="p0y13" fmla="*/ 120 h 6176"/>
              <a:gd name="p0x14" fmla="*/ 0 w 8535"/>
              <a:gd name="p0y14" fmla="*/ 53 h 6176"/>
              <a:gd name="p0x15" fmla="*/ 53 w 8535"/>
              <a:gd name="p0y15" fmla="*/ 0 h 6176"/>
              <a:gd name="p0x16" fmla="*/ 12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2" name="组合 58"/>
          <p:cNvGrpSpPr/>
          <p:nvPr/>
        </p:nvGrpSpPr>
        <p:grpSpPr>
          <a:xfrm>
            <a:off x="733425" y="1948815"/>
            <a:ext cx="5105400" cy="370840"/>
            <a:chOff x="1155" y="3069"/>
            <a:chExt cx="8040" cy="584"/>
          </a:xfrm>
        </p:grpSpPr>
        <p:sp>
          <p:nvSpPr>
            <p:cNvPr id="73" name="任意多边形 7"/>
            <p:cNvSpPr/>
            <p:nvPr/>
          </p:nvSpPr>
          <p:spPr>
            <a:xfrm>
              <a:off x="1155" y="3069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8"/>
            <p:cNvSpPr/>
            <p:nvPr/>
          </p:nvSpPr>
          <p:spPr>
            <a:xfrm>
              <a:off x="1155" y="3639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5" name="任意多边形 10"/>
          <p:cNvSpPr/>
          <p:nvPr/>
        </p:nvSpPr>
        <p:spPr>
          <a:xfrm>
            <a:off x="733425" y="19583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11"/>
          <p:cNvSpPr txBox="1"/>
          <p:nvPr/>
        </p:nvSpPr>
        <p:spPr>
          <a:xfrm>
            <a:off x="790499" y="1991697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渠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7" name="文本框 12"/>
          <p:cNvSpPr txBox="1"/>
          <p:nvPr/>
        </p:nvSpPr>
        <p:spPr>
          <a:xfrm>
            <a:off x="1076325" y="193359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市场渠道</a:t>
            </a:r>
            <a:endParaRPr b="1" spc="36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8" name="任意多边形 13"/>
          <p:cNvSpPr/>
          <p:nvPr/>
        </p:nvSpPr>
        <p:spPr>
          <a:xfrm>
            <a:off x="4771390" y="1972310"/>
            <a:ext cx="1067435" cy="238125"/>
          </a:xfrm>
          <a:custGeom>
            <a:avLst/>
            <a:gdLst>
              <a:gd name="sw" fmla="*/ 1 w 1680"/>
              <a:gd name="sh" fmla="*/ 1 h 375"/>
              <a:gd name="mins" fmla="min sw sh"/>
              <a:gd name="dsw" fmla="+- 0 sw mins"/>
              <a:gd name="dsh" fmla="+- 0 sh mins"/>
              <a:gd name="p0x0" fmla="*/ 60 w 1680"/>
              <a:gd name="p0y0" fmla="*/ 0 h 375"/>
              <a:gd name="p0x1" fmla="*/ 1620 w 1680"/>
              <a:gd name="p0y1" fmla="*/ 0 h 375"/>
              <a:gd name="p0x2" fmla="*/ 1653 w 1680"/>
              <a:gd name="p0y2" fmla="*/ 0 h 375"/>
              <a:gd name="p0x3" fmla="*/ 1680 w 1680"/>
              <a:gd name="p0y3" fmla="*/ 26 h 375"/>
              <a:gd name="p0x4" fmla="*/ 1680 w 1680"/>
              <a:gd name="p0y4" fmla="*/ 60 h 375"/>
              <a:gd name="p0x5" fmla="*/ 1680 w 1680"/>
              <a:gd name="p0y5" fmla="*/ 315 h 375"/>
              <a:gd name="p0x6" fmla="*/ 1680 w 1680"/>
              <a:gd name="p0y6" fmla="*/ 348 h 375"/>
              <a:gd name="p0x7" fmla="*/ 1653 w 1680"/>
              <a:gd name="p0y7" fmla="*/ 375 h 375"/>
              <a:gd name="p0x8" fmla="*/ 1620 w 1680"/>
              <a:gd name="p0y8" fmla="*/ 375 h 375"/>
              <a:gd name="p0x9" fmla="*/ 60 w 1680"/>
              <a:gd name="p0y9" fmla="*/ 375 h 375"/>
              <a:gd name="p0x10" fmla="*/ 26 w 1680"/>
              <a:gd name="p0y10" fmla="*/ 375 h 375"/>
              <a:gd name="p0x11" fmla="*/ 0 w 1680"/>
              <a:gd name="p0y11" fmla="*/ 348 h 375"/>
              <a:gd name="p0x12" fmla="*/ 0 w 1680"/>
              <a:gd name="p0y12" fmla="*/ 315 h 375"/>
              <a:gd name="p0x13" fmla="*/ 0 w 1680"/>
              <a:gd name="p0y13" fmla="*/ 60 h 375"/>
              <a:gd name="p0x14" fmla="*/ 0 w 1680"/>
              <a:gd name="p0y14" fmla="*/ 26 h 375"/>
              <a:gd name="p0x15" fmla="*/ 26 w 1680"/>
              <a:gd name="p0y15" fmla="*/ 0 h 375"/>
              <a:gd name="p0x16" fmla="*/ 60 w 168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14"/>
          <p:cNvSpPr txBox="1"/>
          <p:nvPr/>
        </p:nvSpPr>
        <p:spPr>
          <a:xfrm>
            <a:off x="4848149" y="1991697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本次仅铺三个</a:t>
            </a:r>
            <a:endParaRPr sz="120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80" name="任意多边形 15"/>
          <p:cNvSpPr/>
          <p:nvPr/>
        </p:nvSpPr>
        <p:spPr>
          <a:xfrm>
            <a:off x="737870" y="317436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任意多边形 16"/>
          <p:cNvSpPr/>
          <p:nvPr/>
        </p:nvSpPr>
        <p:spPr>
          <a:xfrm>
            <a:off x="857250" y="327469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文本框 17"/>
          <p:cNvSpPr txBox="1"/>
          <p:nvPr/>
        </p:nvSpPr>
        <p:spPr>
          <a:xfrm>
            <a:off x="933450" y="328522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渠道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83" name="文本框 18"/>
          <p:cNvSpPr txBox="1"/>
          <p:nvPr/>
        </p:nvSpPr>
        <p:spPr>
          <a:xfrm>
            <a:off x="1390726" y="3243786"/>
            <a:ext cx="204578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zh-CN" altLang="en-US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公众号、社群、</a:t>
            </a:r>
            <a:r>
              <a:rPr lang="en-US" altLang="zh-CN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App</a:t>
            </a:r>
            <a:r>
              <a:rPr lang="zh-CN" altLang="en-US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首页</a:t>
            </a:r>
            <a:endParaRPr lang="zh-CN" altLang="en-US"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4" name="任意多边形 19"/>
          <p:cNvSpPr/>
          <p:nvPr/>
        </p:nvSpPr>
        <p:spPr>
          <a:xfrm>
            <a:off x="737870" y="444436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任意多边形 20"/>
          <p:cNvSpPr/>
          <p:nvPr/>
        </p:nvSpPr>
        <p:spPr>
          <a:xfrm>
            <a:off x="857250" y="454406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文本框 21"/>
          <p:cNvSpPr txBox="1"/>
          <p:nvPr/>
        </p:nvSpPr>
        <p:spPr>
          <a:xfrm>
            <a:off x="933450" y="4554874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5A4311"/>
                </a:solidFill>
                <a:latin typeface="Microsoft YaHei" panose="020B0503020204020204" charset="-122"/>
                <a:ea typeface="Microsoft YaHei" panose="020B0503020204020204" charset="-122"/>
              </a:rPr>
              <a:t>不做</a:t>
            </a:r>
            <a:endParaRPr sz="1200" b="1">
              <a:solidFill>
                <a:srgbClr val="5A431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87" name="文本框 22"/>
          <p:cNvSpPr txBox="1"/>
          <p:nvPr/>
        </p:nvSpPr>
        <p:spPr>
          <a:xfrm>
            <a:off x="1390726" y="4513440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直播预热本次不做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88" name="任意多边形 23"/>
          <p:cNvSpPr/>
          <p:nvPr/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20 w 8535"/>
              <a:gd name="p0y0" fmla="*/ 0 h 6176"/>
              <a:gd name="p0x1" fmla="*/ 8415 w 8535"/>
              <a:gd name="p0y1" fmla="*/ 0 h 6176"/>
              <a:gd name="p0x2" fmla="*/ 8481 w 8535"/>
              <a:gd name="p0y2" fmla="*/ 0 h 6176"/>
              <a:gd name="p0x3" fmla="*/ 8535 w 8535"/>
              <a:gd name="p0y3" fmla="*/ 53 h 6176"/>
              <a:gd name="p0x4" fmla="*/ 8535 w 8535"/>
              <a:gd name="p0y4" fmla="*/ 120 h 6176"/>
              <a:gd name="p0x5" fmla="*/ 8535 w 8535"/>
              <a:gd name="p0y5" fmla="*/ 6056 h 6176"/>
              <a:gd name="p0x6" fmla="*/ 8535 w 8535"/>
              <a:gd name="p0y6" fmla="*/ 6123 h 6176"/>
              <a:gd name="p0x7" fmla="*/ 8481 w 8535"/>
              <a:gd name="p0y7" fmla="*/ 6176 h 6176"/>
              <a:gd name="p0x8" fmla="*/ 8415 w 8535"/>
              <a:gd name="p0y8" fmla="*/ 6176 h 6176"/>
              <a:gd name="p0x9" fmla="*/ 120 w 8535"/>
              <a:gd name="p0y9" fmla="*/ 6176 h 6176"/>
              <a:gd name="p0x10" fmla="*/ 53 w 8535"/>
              <a:gd name="p0y10" fmla="*/ 6176 h 6176"/>
              <a:gd name="p0x11" fmla="*/ 0 w 8535"/>
              <a:gd name="p0y11" fmla="*/ 6123 h 6176"/>
              <a:gd name="p0x12" fmla="*/ 0 w 8535"/>
              <a:gd name="p0y12" fmla="*/ 6056 h 6176"/>
              <a:gd name="p0x13" fmla="*/ 0 w 8535"/>
              <a:gd name="p0y13" fmla="*/ 120 h 6176"/>
              <a:gd name="p0x14" fmla="*/ 0 w 8535"/>
              <a:gd name="p0y14" fmla="*/ 53 h 6176"/>
              <a:gd name="p0x15" fmla="*/ 53 w 8535"/>
              <a:gd name="p0y15" fmla="*/ 0 h 6176"/>
              <a:gd name="p0x16" fmla="*/ 12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9" name="组合 59"/>
          <p:cNvGrpSpPr/>
          <p:nvPr/>
        </p:nvGrpSpPr>
        <p:grpSpPr>
          <a:xfrm>
            <a:off x="6353175" y="1948815"/>
            <a:ext cx="5105400" cy="370840"/>
            <a:chOff x="10005" y="3069"/>
            <a:chExt cx="8040" cy="584"/>
          </a:xfrm>
        </p:grpSpPr>
        <p:sp>
          <p:nvSpPr>
            <p:cNvPr id="90" name="任意多边形 24"/>
            <p:cNvSpPr/>
            <p:nvPr/>
          </p:nvSpPr>
          <p:spPr>
            <a:xfrm>
              <a:off x="10005" y="3069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25"/>
            <p:cNvSpPr/>
            <p:nvPr/>
          </p:nvSpPr>
          <p:spPr>
            <a:xfrm>
              <a:off x="10005" y="3639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2" name="任意多边形 27"/>
          <p:cNvSpPr/>
          <p:nvPr/>
        </p:nvSpPr>
        <p:spPr>
          <a:xfrm>
            <a:off x="6353175" y="19583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8477"/>
              <a:lumOff val="8152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文本框 28"/>
          <p:cNvSpPr txBox="1"/>
          <p:nvPr/>
        </p:nvSpPr>
        <p:spPr>
          <a:xfrm>
            <a:off x="6410249" y="1991697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2">
                    <a:lumMod val="47863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检</a:t>
            </a:r>
            <a:endParaRPr sz="1200" b="1">
              <a:solidFill>
                <a:schemeClr val="accent2">
                  <a:lumMod val="47863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4" name="文本框 29"/>
          <p:cNvSpPr txBox="1"/>
          <p:nvPr/>
        </p:nvSpPr>
        <p:spPr>
          <a:xfrm>
            <a:off x="6696075" y="1933594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最终上线检查表</a:t>
            </a:r>
            <a:endParaRPr b="1" spc="36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5" name="任意多边形 30"/>
          <p:cNvSpPr/>
          <p:nvPr/>
        </p:nvSpPr>
        <p:spPr>
          <a:xfrm>
            <a:off x="11058525" y="1972310"/>
            <a:ext cx="400050" cy="238125"/>
          </a:xfrm>
          <a:custGeom>
            <a:avLst/>
            <a:gdLst>
              <a:gd name="sw" fmla="*/ 1 w 629"/>
              <a:gd name="sh" fmla="*/ 1 h 375"/>
              <a:gd name="mins" fmla="min sw sh"/>
              <a:gd name="dsw" fmla="+- 0 sw mins"/>
              <a:gd name="dsh" fmla="+- 0 sh mins"/>
              <a:gd name="p0x0" fmla="*/ 60 w 629"/>
              <a:gd name="p0y0" fmla="*/ 0 h 375"/>
              <a:gd name="p0x1" fmla="*/ 569 w 629"/>
              <a:gd name="p0y1" fmla="*/ 0 h 375"/>
              <a:gd name="p0x2" fmla="*/ 602 w 629"/>
              <a:gd name="p0y2" fmla="*/ 0 h 375"/>
              <a:gd name="p0x3" fmla="*/ 629 w 629"/>
              <a:gd name="p0y3" fmla="*/ 26 h 375"/>
              <a:gd name="p0x4" fmla="*/ 629 w 629"/>
              <a:gd name="p0y4" fmla="*/ 60 h 375"/>
              <a:gd name="p0x5" fmla="*/ 629 w 629"/>
              <a:gd name="p0y5" fmla="*/ 315 h 375"/>
              <a:gd name="p0x6" fmla="*/ 629 w 629"/>
              <a:gd name="p0y6" fmla="*/ 348 h 375"/>
              <a:gd name="p0x7" fmla="*/ 602 w 629"/>
              <a:gd name="p0y7" fmla="*/ 375 h 375"/>
              <a:gd name="p0x8" fmla="*/ 569 w 629"/>
              <a:gd name="p0y8" fmla="*/ 375 h 375"/>
              <a:gd name="p0x9" fmla="*/ 60 w 629"/>
              <a:gd name="p0y9" fmla="*/ 375 h 375"/>
              <a:gd name="p0x10" fmla="*/ 26 w 629"/>
              <a:gd name="p0y10" fmla="*/ 375 h 375"/>
              <a:gd name="p0x11" fmla="*/ 0 w 629"/>
              <a:gd name="p0y11" fmla="*/ 348 h 375"/>
              <a:gd name="p0x12" fmla="*/ 0 w 629"/>
              <a:gd name="p0y12" fmla="*/ 315 h 375"/>
              <a:gd name="p0x13" fmla="*/ 0 w 629"/>
              <a:gd name="p0y13" fmla="*/ 60 h 375"/>
              <a:gd name="p0x14" fmla="*/ 0 w 629"/>
              <a:gd name="p0y14" fmla="*/ 26 h 375"/>
              <a:gd name="p0x15" fmla="*/ 26 w 629"/>
              <a:gd name="p0y15" fmla="*/ 0 h 375"/>
              <a:gd name="p0x16" fmla="*/ 60 w 629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6" name="文本框 31"/>
          <p:cNvSpPr txBox="1"/>
          <p:nvPr/>
        </p:nvSpPr>
        <p:spPr>
          <a:xfrm>
            <a:off x="11134878" y="1991697"/>
            <a:ext cx="399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6</a:t>
            </a:r>
            <a:r>
              <a:rPr lang="zh-CN"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7" name="任意多边形 32"/>
          <p:cNvSpPr/>
          <p:nvPr/>
        </p:nvSpPr>
        <p:spPr>
          <a:xfrm>
            <a:off x="6357620" y="244856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8" name="任意多边形 33"/>
          <p:cNvSpPr/>
          <p:nvPr/>
        </p:nvSpPr>
        <p:spPr>
          <a:xfrm>
            <a:off x="6477000" y="254889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文本框 34"/>
          <p:cNvSpPr txBox="1"/>
          <p:nvPr/>
        </p:nvSpPr>
        <p:spPr>
          <a:xfrm>
            <a:off x="6553200" y="2559682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规则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0" name="文本框 35"/>
          <p:cNvSpPr txBox="1"/>
          <p:nvPr/>
        </p:nvSpPr>
        <p:spPr>
          <a:xfrm>
            <a:off x="7010476" y="2518248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活动规则确认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1" name="任意多边形 36"/>
          <p:cNvSpPr/>
          <p:nvPr/>
        </p:nvSpPr>
        <p:spPr>
          <a:xfrm>
            <a:off x="6357620" y="299275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2" name="任意多边形 37"/>
          <p:cNvSpPr/>
          <p:nvPr/>
        </p:nvSpPr>
        <p:spPr>
          <a:xfrm>
            <a:off x="6477000" y="309308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3" name="文本框 38"/>
          <p:cNvSpPr txBox="1"/>
          <p:nvPr/>
        </p:nvSpPr>
        <p:spPr>
          <a:xfrm>
            <a:off x="6553200" y="310379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设计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4" name="文本框 39"/>
          <p:cNvSpPr txBox="1"/>
          <p:nvPr/>
        </p:nvSpPr>
        <p:spPr>
          <a:xfrm>
            <a:off x="7010476" y="3062364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设计物料确认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5" name="任意多边形 40"/>
          <p:cNvSpPr/>
          <p:nvPr/>
        </p:nvSpPr>
        <p:spPr>
          <a:xfrm>
            <a:off x="6357620" y="353695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6" name="任意多边形 41"/>
          <p:cNvSpPr/>
          <p:nvPr/>
        </p:nvSpPr>
        <p:spPr>
          <a:xfrm>
            <a:off x="6477000" y="363728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7" name="文本框 42"/>
          <p:cNvSpPr txBox="1"/>
          <p:nvPr/>
        </p:nvSpPr>
        <p:spPr>
          <a:xfrm>
            <a:off x="6553200" y="3647913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研发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8" name="文本框 43"/>
          <p:cNvSpPr txBox="1"/>
          <p:nvPr/>
        </p:nvSpPr>
        <p:spPr>
          <a:xfrm>
            <a:off x="7010476" y="3606479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研发测试结果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9" name="任意多边形 44"/>
          <p:cNvSpPr/>
          <p:nvPr/>
        </p:nvSpPr>
        <p:spPr>
          <a:xfrm>
            <a:off x="6357620" y="408114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0" name="任意多边形 45"/>
          <p:cNvSpPr/>
          <p:nvPr/>
        </p:nvSpPr>
        <p:spPr>
          <a:xfrm>
            <a:off x="6477000" y="418147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1" name="文本框 46"/>
          <p:cNvSpPr txBox="1"/>
          <p:nvPr/>
        </p:nvSpPr>
        <p:spPr>
          <a:xfrm>
            <a:off x="6553200" y="419202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客服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2" name="文本框 47"/>
          <p:cNvSpPr txBox="1"/>
          <p:nvPr/>
        </p:nvSpPr>
        <p:spPr>
          <a:xfrm>
            <a:off x="7010476" y="4150595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客服培训完成情况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3" name="任意多边形 48"/>
          <p:cNvSpPr/>
          <p:nvPr/>
        </p:nvSpPr>
        <p:spPr>
          <a:xfrm>
            <a:off x="6357620" y="4625340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4" name="任意多边形 49"/>
          <p:cNvSpPr/>
          <p:nvPr/>
        </p:nvSpPr>
        <p:spPr>
          <a:xfrm>
            <a:off x="6477000" y="4725035"/>
            <a:ext cx="609600" cy="228600"/>
          </a:xfrm>
          <a:custGeom>
            <a:avLst/>
            <a:gdLst>
              <a:gd name="sw" fmla="*/ 1 w 960"/>
              <a:gd name="sh" fmla="*/ 1 h 360"/>
              <a:gd name="mins" fmla="min sw sh"/>
              <a:gd name="dsw" fmla="+- 0 sw mins"/>
              <a:gd name="dsh" fmla="+- 0 sh mins"/>
              <a:gd name="p0x0" fmla="*/ 60 w 960"/>
              <a:gd name="p0y0" fmla="*/ 0 h 360"/>
              <a:gd name="p0x1" fmla="*/ 900 w 960"/>
              <a:gd name="p0y1" fmla="*/ 0 h 360"/>
              <a:gd name="p0x2" fmla="*/ 933 w 960"/>
              <a:gd name="p0y2" fmla="*/ 0 h 360"/>
              <a:gd name="p0x3" fmla="*/ 960 w 960"/>
              <a:gd name="p0y3" fmla="*/ 26 h 360"/>
              <a:gd name="p0x4" fmla="*/ 960 w 960"/>
              <a:gd name="p0y4" fmla="*/ 60 h 360"/>
              <a:gd name="p0x5" fmla="*/ 960 w 960"/>
              <a:gd name="p0y5" fmla="*/ 300 h 360"/>
              <a:gd name="p0x6" fmla="*/ 960 w 960"/>
              <a:gd name="p0y6" fmla="*/ 333 h 360"/>
              <a:gd name="p0x7" fmla="*/ 933 w 960"/>
              <a:gd name="p0y7" fmla="*/ 360 h 360"/>
              <a:gd name="p0x8" fmla="*/ 900 w 960"/>
              <a:gd name="p0y8" fmla="*/ 360 h 360"/>
              <a:gd name="p0x9" fmla="*/ 60 w 960"/>
              <a:gd name="p0y9" fmla="*/ 360 h 360"/>
              <a:gd name="p0x10" fmla="*/ 26 w 960"/>
              <a:gd name="p0y10" fmla="*/ 360 h 360"/>
              <a:gd name="p0x11" fmla="*/ 0 w 960"/>
              <a:gd name="p0y11" fmla="*/ 333 h 360"/>
              <a:gd name="p0x12" fmla="*/ 0 w 960"/>
              <a:gd name="p0y12" fmla="*/ 300 h 360"/>
              <a:gd name="p0x13" fmla="*/ 0 w 960"/>
              <a:gd name="p0y13" fmla="*/ 60 h 360"/>
              <a:gd name="p0x14" fmla="*/ 0 w 960"/>
              <a:gd name="p0y14" fmla="*/ 26 h 360"/>
              <a:gd name="p0x15" fmla="*/ 26 w 960"/>
              <a:gd name="p0y15" fmla="*/ 0 h 360"/>
              <a:gd name="p0x16" fmla="*/ 60 w 9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5" name="文本框 50"/>
          <p:cNvSpPr txBox="1"/>
          <p:nvPr/>
        </p:nvSpPr>
        <p:spPr>
          <a:xfrm>
            <a:off x="6553200" y="4736144"/>
            <a:ext cx="609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5A4311"/>
                </a:solidFill>
                <a:latin typeface="Microsoft YaHei" panose="020B0503020204020204" charset="-122"/>
                <a:ea typeface="Microsoft YaHei" panose="020B0503020204020204" charset="-122"/>
              </a:rPr>
              <a:t>待确认</a:t>
            </a:r>
            <a:endParaRPr sz="1200" b="1">
              <a:solidFill>
                <a:srgbClr val="5A431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6" name="文本框 51"/>
          <p:cNvSpPr txBox="1"/>
          <p:nvPr/>
        </p:nvSpPr>
        <p:spPr>
          <a:xfrm>
            <a:off x="7162876" y="4694711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短信渠道结论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7" name="任意多边形 52"/>
          <p:cNvSpPr/>
          <p:nvPr/>
        </p:nvSpPr>
        <p:spPr>
          <a:xfrm>
            <a:off x="6357620" y="516953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8" name="任意多边形 53"/>
          <p:cNvSpPr/>
          <p:nvPr/>
        </p:nvSpPr>
        <p:spPr>
          <a:xfrm>
            <a:off x="6477000" y="526923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9" name="文本框 54"/>
          <p:cNvSpPr txBox="1"/>
          <p:nvPr/>
        </p:nvSpPr>
        <p:spPr>
          <a:xfrm>
            <a:off x="6553200" y="528026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数据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0" name="文本框 55"/>
          <p:cNvSpPr txBox="1"/>
          <p:nvPr/>
        </p:nvSpPr>
        <p:spPr>
          <a:xfrm>
            <a:off x="7010476" y="5238826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数据看板链接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Requires="p159">
      <p:transition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p="http://schemas.openxmlformats.org/presentationml/2006/main" xmlns:r="http://schemas.openxmlformats.org/officeDocument/2006/relationships" xmlns:p159="http://schemas.microsoft.com/office/powerpoint/2015/09/main" xmlns:a="http://schemas.openxmlformats.org/drawingml/2006/main" xmlns:asvg="http://schemas.microsoft.com/office/drawing/2016/SVG/main" xmlns:p14="http://schemas.microsoft.com/office/powerpoint/2010/main" xmlns:mc="http://schemas.openxmlformats.org/markup-compatibility/2006" mc:Ignorable="p159 asvg p14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文本框 2"/>
          <p:cNvSpPr txBox="1"/>
          <p:nvPr/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尚未拍板的两个问题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3" name="任意多边形 3"/>
          <p:cNvSpPr/>
          <p:nvPr/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1333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4" name="文本框 4"/>
          <p:cNvSpPr txBox="1"/>
          <p:nvPr/>
        </p:nvSpPr>
        <p:spPr>
          <a:xfrm>
            <a:off x="762000" y="1416558"/>
            <a:ext cx="61724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两个问题本次</a:t>
            </a:r>
            <a:r>
              <a:rPr lang="zh-CN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尚未拍板</a:t>
            </a:r>
            <a:r>
              <a:rPr lang="zh-CN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，后续按纪要写明的方向单独确定</a:t>
            </a:r>
            <a:endParaRPr lang="zh-CN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5" name="任意多边形 6"/>
          <p:cNvSpPr/>
          <p:nvPr/>
        </p:nvSpPr>
        <p:spPr>
          <a:xfrm>
            <a:off x="5759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6" name="任意多边形 7"/>
          <p:cNvSpPr/>
          <p:nvPr/>
        </p:nvSpPr>
        <p:spPr>
          <a:xfrm>
            <a:off x="581025" y="2282201"/>
            <a:ext cx="5391150" cy="7861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238">
                <a:moveTo>
                  <a:pt x="180" y="0"/>
                </a:moveTo>
                <a:lnTo>
                  <a:pt x="8310" y="0"/>
                </a:lnTo>
                <a:cubicBezTo>
                  <a:pt x="8409" y="0"/>
                  <a:pt x="8490" y="81"/>
                  <a:pt x="8490" y="180"/>
                </a:cubicBezTo>
                <a:lnTo>
                  <a:pt x="8490" y="1238"/>
                </a:lnTo>
                <a:lnTo>
                  <a:pt x="0" y="1238"/>
                </a:ln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1333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7" name="任意多边形 8"/>
          <p:cNvSpPr/>
          <p:nvPr/>
        </p:nvSpPr>
        <p:spPr>
          <a:xfrm>
            <a:off x="771525" y="2465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8" name="文本框 9"/>
          <p:cNvSpPr txBox="1"/>
          <p:nvPr/>
        </p:nvSpPr>
        <p:spPr>
          <a:xfrm>
            <a:off x="826513" y="2513562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01</a:t>
            </a:r>
            <a:endParaRPr sz="195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9" name="文本框 10"/>
          <p:cNvSpPr txBox="1"/>
          <p:nvPr/>
        </p:nvSpPr>
        <p:spPr>
          <a:xfrm>
            <a:off x="1304925" y="2434980"/>
            <a:ext cx="13716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问题一</a:t>
            </a:r>
            <a:endParaRPr sz="1050" spc="63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0" name="文本框 11"/>
          <p:cNvSpPr txBox="1"/>
          <p:nvPr/>
        </p:nvSpPr>
        <p:spPr>
          <a:xfrm>
            <a:off x="1304925" y="261500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优惠券有效期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1" name="任意多边形 12"/>
          <p:cNvSpPr/>
          <p:nvPr/>
        </p:nvSpPr>
        <p:spPr>
          <a:xfrm>
            <a:off x="771525" y="3287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2" name="图片 13" descr="acfccdaa-ab65-11f1-8e14-722df269f210"/>
          <p:cNvPicPr/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rcRect t="-34" b="34"/>
          <a:stretch>
            <a:fillRect/>
          </a:stretch>
        </p:blipFill>
        <p:spPr>
          <a:xfrm>
            <a:off x="838200" y="3354070"/>
            <a:ext cx="209550" cy="209550"/>
          </a:xfrm>
          <a:prstGeom prst="rect">
            <a:avLst/>
          </a:prstGeom>
        </p:spPr>
      </p:pic>
      <p:sp>
        <p:nvSpPr>
          <p:cNvPr id="133" name="文本框 16"/>
          <p:cNvSpPr txBox="1"/>
          <p:nvPr/>
        </p:nvSpPr>
        <p:spPr>
          <a:xfrm>
            <a:off x="1228725" y="3244605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运营主张</a:t>
            </a:r>
            <a:r>
              <a:rPr 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：</a:t>
            </a:r>
            <a:r>
              <a:rPr lang="en-US" alt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</a:t>
            </a: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天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4" name="任意多边形 17"/>
          <p:cNvSpPr/>
          <p:nvPr/>
        </p:nvSpPr>
        <p:spPr>
          <a:xfrm>
            <a:off x="771525" y="3773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8477"/>
              <a:lumOff val="8152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5" name="图片 18" descr="acfccec1-ab65-11f1-8e14-722df269f210"/>
          <p:cNvPicPr/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rcRect t="-34" b="34"/>
          <a:stretch>
            <a:fillRect/>
          </a:stretch>
        </p:blipFill>
        <p:spPr>
          <a:xfrm>
            <a:off x="838200" y="3839845"/>
            <a:ext cx="209550" cy="209550"/>
          </a:xfrm>
          <a:prstGeom prst="rect">
            <a:avLst/>
          </a:prstGeom>
        </p:spPr>
      </p:pic>
      <p:sp>
        <p:nvSpPr>
          <p:cNvPr id="136" name="文本框 21"/>
          <p:cNvSpPr txBox="1"/>
          <p:nvPr/>
        </p:nvSpPr>
        <p:spPr>
          <a:xfrm>
            <a:off x="1228725" y="3730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客服建议</a:t>
            </a:r>
            <a:r>
              <a:rPr 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：</a:t>
            </a:r>
            <a:r>
              <a:rPr lang="en-US" alt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14</a:t>
            </a: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天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7" name="矩形 22"/>
          <p:cNvSpPr/>
          <p:nvPr/>
        </p:nvSpPr>
        <p:spPr>
          <a:xfrm>
            <a:off x="771525" y="4306570"/>
            <a:ext cx="5010150" cy="9525"/>
          </a:xfrm>
          <a:prstGeom prst="rect">
            <a:avLst/>
          </a:prstGeom>
          <a:solidFill>
            <a:schemeClr val="accent1">
              <a:lumMod val="30951"/>
              <a:lumOff val="690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8" name="任意多边形 23"/>
          <p:cNvSpPr/>
          <p:nvPr/>
        </p:nvSpPr>
        <p:spPr>
          <a:xfrm>
            <a:off x="771525" y="4535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9" name="图片 24" descr="acfccfdb-ab65-11f1-8e14-722df269f210"/>
          <p:cNvPicPr/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rcRect t="-34" b="34"/>
          <a:stretch>
            <a:fillRect/>
          </a:stretch>
        </p:blipFill>
        <p:spPr>
          <a:xfrm>
            <a:off x="838200" y="4601845"/>
            <a:ext cx="209550" cy="209550"/>
          </a:xfrm>
          <a:prstGeom prst="rect">
            <a:avLst/>
          </a:prstGeom>
        </p:spPr>
      </p:pic>
      <p:sp>
        <p:nvSpPr>
          <p:cNvPr id="140" name="文本框 27"/>
          <p:cNvSpPr txBox="1"/>
          <p:nvPr/>
        </p:nvSpPr>
        <p:spPr>
          <a:xfrm>
            <a:off x="1228725" y="4492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本次</a:t>
            </a: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未拍板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，待确认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1" name="任意多边形 28"/>
          <p:cNvSpPr/>
          <p:nvPr/>
        </p:nvSpPr>
        <p:spPr>
          <a:xfrm>
            <a:off x="771525" y="50209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2" name="图片 29" descr="acfccf98-ab65-11f1-8e14-722df269f210"/>
          <p:cNvPicPr/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rcRect t="-34" b="34"/>
          <a:stretch>
            <a:fillRect/>
          </a:stretch>
        </p:blipFill>
        <p:spPr>
          <a:xfrm>
            <a:off x="838200" y="5087620"/>
            <a:ext cx="209550" cy="209550"/>
          </a:xfrm>
          <a:prstGeom prst="rect">
            <a:avLst/>
          </a:prstGeom>
        </p:spPr>
      </p:pic>
      <p:sp>
        <p:nvSpPr>
          <p:cNvPr id="143" name="文本框 32"/>
          <p:cNvSpPr txBox="1"/>
          <p:nvPr/>
        </p:nvSpPr>
        <p:spPr>
          <a:xfrm>
            <a:off x="1228725" y="4977203"/>
            <a:ext cx="4552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确认流程和负责人待确认，确定后更新规则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4" name="任意多边形 34"/>
          <p:cNvSpPr/>
          <p:nvPr/>
        </p:nvSpPr>
        <p:spPr>
          <a:xfrm>
            <a:off x="62147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5" name="任意多边形 35"/>
          <p:cNvSpPr/>
          <p:nvPr/>
        </p:nvSpPr>
        <p:spPr>
          <a:xfrm>
            <a:off x="6219825" y="2282201"/>
            <a:ext cx="5391150" cy="7861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238">
                <a:moveTo>
                  <a:pt x="180" y="0"/>
                </a:moveTo>
                <a:lnTo>
                  <a:pt x="8310" y="0"/>
                </a:lnTo>
                <a:cubicBezTo>
                  <a:pt x="8409" y="0"/>
                  <a:pt x="8490" y="81"/>
                  <a:pt x="8490" y="180"/>
                </a:cubicBezTo>
                <a:lnTo>
                  <a:pt x="8490" y="1238"/>
                </a:lnTo>
                <a:lnTo>
                  <a:pt x="0" y="1238"/>
                </a:ln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1333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6" name="任意多边形 36"/>
          <p:cNvSpPr/>
          <p:nvPr/>
        </p:nvSpPr>
        <p:spPr>
          <a:xfrm>
            <a:off x="6410325" y="2465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7" name="文本框 37"/>
          <p:cNvSpPr txBox="1"/>
          <p:nvPr/>
        </p:nvSpPr>
        <p:spPr>
          <a:xfrm>
            <a:off x="6465313" y="2513562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02</a:t>
            </a:r>
            <a:endParaRPr sz="195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8" name="文本框 38"/>
          <p:cNvSpPr txBox="1"/>
          <p:nvPr/>
        </p:nvSpPr>
        <p:spPr>
          <a:xfrm>
            <a:off x="6943725" y="2434980"/>
            <a:ext cx="18288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问题二</a:t>
            </a:r>
            <a:endParaRPr sz="1050" spc="63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9" name="文本框 39"/>
          <p:cNvSpPr txBox="1"/>
          <p:nvPr/>
        </p:nvSpPr>
        <p:spPr>
          <a:xfrm>
            <a:off x="6943725" y="2615003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上线首日回滚阈值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0" name="任意多边形 40"/>
          <p:cNvSpPr/>
          <p:nvPr/>
        </p:nvSpPr>
        <p:spPr>
          <a:xfrm>
            <a:off x="6410325" y="3287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1" name="图片 41" descr="acfcd325-ab65-11f1-8e14-722df269f210"/>
          <p:cNvPicPr/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rcRect t="-34" b="34"/>
          <a:stretch>
            <a:fillRect/>
          </a:stretch>
        </p:blipFill>
        <p:spPr>
          <a:xfrm>
            <a:off x="6477000" y="3354070"/>
            <a:ext cx="209550" cy="209550"/>
          </a:xfrm>
          <a:prstGeom prst="rect">
            <a:avLst/>
          </a:prstGeom>
        </p:spPr>
      </p:pic>
      <p:sp>
        <p:nvSpPr>
          <p:cNvPr id="152" name="文本框 44"/>
          <p:cNvSpPr txBox="1"/>
          <p:nvPr/>
        </p:nvSpPr>
        <p:spPr>
          <a:xfrm>
            <a:off x="6867525" y="3244605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积分发放</a:t>
            </a: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失败率暂停线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待定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3" name="任意多边形 45"/>
          <p:cNvSpPr/>
          <p:nvPr/>
        </p:nvSpPr>
        <p:spPr>
          <a:xfrm>
            <a:off x="6410325" y="3773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4" name="图片 46" descr="acfcd407-ab65-11f1-8e14-722df269f210"/>
          <p:cNvPicPr/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rcRect t="-34" b="34"/>
          <a:stretch>
            <a:fillRect/>
          </a:stretch>
        </p:blipFill>
        <p:spPr>
          <a:xfrm>
            <a:off x="6477000" y="3839845"/>
            <a:ext cx="209550" cy="209550"/>
          </a:xfrm>
          <a:prstGeom prst="rect">
            <a:avLst/>
          </a:prstGeom>
        </p:spPr>
      </p:pic>
      <p:sp>
        <p:nvSpPr>
          <p:cNvPr id="155" name="文本框 49"/>
          <p:cNvSpPr txBox="1"/>
          <p:nvPr/>
        </p:nvSpPr>
        <p:spPr>
          <a:xfrm>
            <a:off x="6867525" y="3730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无数据依据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，本次不定数字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6" name="矩形 50"/>
          <p:cNvSpPr/>
          <p:nvPr/>
        </p:nvSpPr>
        <p:spPr>
          <a:xfrm>
            <a:off x="6410325" y="4306570"/>
            <a:ext cx="5010150" cy="9525"/>
          </a:xfrm>
          <a:prstGeom prst="rect">
            <a:avLst/>
          </a:prstGeom>
          <a:solidFill>
            <a:schemeClr val="accent1">
              <a:lumMod val="30951"/>
              <a:lumOff val="690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7" name="任意多边形 51"/>
          <p:cNvSpPr/>
          <p:nvPr/>
        </p:nvSpPr>
        <p:spPr>
          <a:xfrm>
            <a:off x="6410325" y="4535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8" name="图片 52" descr="acfcd31c-ab65-11f1-8e14-722df269f210"/>
          <p:cNvPicPr/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rcRect t="-34" b="34"/>
          <a:stretch>
            <a:fillRect/>
          </a:stretch>
        </p:blipFill>
        <p:spPr>
          <a:xfrm>
            <a:off x="6477000" y="4601845"/>
            <a:ext cx="209550" cy="209550"/>
          </a:xfrm>
          <a:prstGeom prst="rect">
            <a:avLst/>
          </a:prstGeom>
        </p:spPr>
      </p:pic>
      <p:sp>
        <p:nvSpPr>
          <p:cNvPr id="159" name="文本框 55"/>
          <p:cNvSpPr txBox="1"/>
          <p:nvPr/>
        </p:nvSpPr>
        <p:spPr>
          <a:xfrm>
            <a:off x="6867525" y="4491428"/>
            <a:ext cx="4552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待研发与数据基于测试数据讨论后单独确定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Requires="p159">
      <p:transition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ubtitle 17"/>
          <p:cNvSpPr>
            <a:spLocks noGrp="1"/>
          </p:cNvSpPr>
          <p:nvPr>
            <p:ph type="body" idx="16389"/>
          </p:nvPr>
        </p:nvSpPr>
        <p:spPr/>
        <p:txBody>
          <a:bodyPr/>
          <a:p>
            <a:pPr/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162" name="标题 1"/>
          <p:cNvSpPr>
            <a:spLocks noGrp="1"/>
          </p:cNvSpPr>
          <p:nvPr>
            <p:ph type="ctrTitle" idx="16388"/>
          </p:nvPr>
        </p:nvSpPr>
        <p:spPr/>
        <p:txBody>
          <a:bodyPr>
            <a:normAutofit fontScale="90000"/>
          </a:bodyPr>
          <a:p>
            <a:pPr/>
            <a:r>
              <a:rPr lang="zh-CN" altLang="en-US"/>
              <a:t>感谢聆听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000001-1">
      <a:dk1>
        <a:srgbClr val="333333"/>
      </a:dk1>
      <a:lt1>
        <a:srgbClr val="FFFFFF"/>
      </a:lt1>
      <a:dk2>
        <a:srgbClr val="314461"/>
      </a:dk2>
      <a:lt2>
        <a:srgbClr val="EBEFF5"/>
      </a:lt2>
      <a:accent1>
        <a:srgbClr val="7490B8"/>
      </a:accent1>
      <a:accent2>
        <a:srgbClr val="518D99"/>
      </a:accent2>
      <a:accent3>
        <a:srgbClr val="517899"/>
      </a:accent3>
      <a:accent4>
        <a:srgbClr val="D5A186"/>
      </a:accent4>
      <a:accent5>
        <a:srgbClr val="D5B487"/>
      </a:accent5>
      <a:accent6>
        <a:srgbClr val="D5C687"/>
      </a:accent6>
      <a:hlink>
        <a:srgbClr val="304FFE"/>
      </a:hlink>
      <a:folHlink>
        <a:srgbClr val="492067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2026-09-08T02:26:35Z</dcterms:created>
  <dcterms:modified xsi:type="dcterms:W3CDTF">2026-09-08T02:26:35Z</dcterms:modified>
</cp:coreProperties>
</file>